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4" r:id="rId2"/>
    <p:sldId id="258" r:id="rId3"/>
    <p:sldId id="259" r:id="rId4"/>
    <p:sldId id="260" r:id="rId5"/>
    <p:sldId id="261" r:id="rId6"/>
    <p:sldId id="263" r:id="rId7"/>
    <p:sldId id="264" r:id="rId8"/>
    <p:sldId id="265" r:id="rId9"/>
    <p:sldId id="266" r:id="rId10"/>
    <p:sldId id="262" r:id="rId11"/>
    <p:sldId id="271" r:id="rId12"/>
    <p:sldId id="267" r:id="rId13"/>
    <p:sldId id="268" r:id="rId14"/>
    <p:sldId id="269" r:id="rId15"/>
    <p:sldId id="270" r:id="rId16"/>
    <p:sldId id="27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EC1A28-1050-92B5-F93F-AB8926C2F48B}" name="Abhirath Kumar" initials="AK" userId="326885510230e23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9F30"/>
    <a:srgbClr val="415A1E"/>
    <a:srgbClr val="9ECE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2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7565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0259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6665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5594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8202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3346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2537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56025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2224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9032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3668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19062" y="243840"/>
            <a:ext cx="10592276" cy="7865507"/>
          </a:xfrm>
          <a:prstGeom prst="roundRect">
            <a:avLst>
              <a:gd name="adj" fmla="val 1503"/>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2019062" y="243840"/>
            <a:ext cx="10592276" cy="7865507"/>
          </a:xfrm>
          <a:prstGeom prst="rect">
            <a:avLst/>
          </a:prstGeom>
        </p:spPr>
      </p:pic>
      <p:sp>
        <p:nvSpPr>
          <p:cNvPr id="5" name="Shape 1"/>
          <p:cNvSpPr/>
          <p:nvPr/>
        </p:nvSpPr>
        <p:spPr>
          <a:xfrm>
            <a:off x="2019062" y="243840"/>
            <a:ext cx="10592276" cy="7865507"/>
          </a:xfrm>
          <a:prstGeom prst="roundRect">
            <a:avLst>
              <a:gd name="adj" fmla="val 1503"/>
            </a:avLst>
          </a:prstGeom>
          <a:solidFill>
            <a:srgbClr val="547808">
              <a:alpha val="80000"/>
            </a:srgbClr>
          </a:solidFill>
          <a:ln/>
        </p:spPr>
        <p:txBody>
          <a:bodyPr/>
          <a:lstStyle/>
          <a:p>
            <a:endParaRPr lang="en-IN"/>
          </a:p>
        </p:txBody>
      </p:sp>
      <p:sp>
        <p:nvSpPr>
          <p:cNvPr id="6" name="Text 2"/>
          <p:cNvSpPr/>
          <p:nvPr/>
        </p:nvSpPr>
        <p:spPr>
          <a:xfrm>
            <a:off x="2593777" y="695444"/>
            <a:ext cx="9442847" cy="5665470"/>
          </a:xfrm>
          <a:prstGeom prst="rect">
            <a:avLst/>
          </a:prstGeom>
          <a:noFill/>
          <a:ln/>
        </p:spPr>
        <p:txBody>
          <a:bodyPr wrap="square" rtlCol="0" anchor="t"/>
          <a:lstStyle/>
          <a:p>
            <a:pPr marL="0" indent="0">
              <a:lnSpc>
                <a:spcPts val="5576"/>
              </a:lnSpc>
              <a:buNone/>
            </a:pPr>
            <a:r>
              <a:rPr lang="en-US" sz="4461" b="1" dirty="0">
                <a:solidFill>
                  <a:srgbClr val="F0F4F1"/>
                </a:solidFill>
                <a:latin typeface="Syne" pitchFamily="34" charset="0"/>
                <a:ea typeface="Syne" pitchFamily="34" charset="-122"/>
                <a:cs typeface="Syne" pitchFamily="34" charset="-120"/>
              </a:rPr>
              <a:t>Case Study Report: Enhancing Runway and Taxiway Management Systems with Sensor Technology and Real-Time Data Processing</a:t>
            </a:r>
            <a:endParaRPr lang="en-US" sz="4461" dirty="0"/>
          </a:p>
        </p:txBody>
      </p:sp>
      <p:sp>
        <p:nvSpPr>
          <p:cNvPr id="7" name="Text 3"/>
          <p:cNvSpPr/>
          <p:nvPr/>
        </p:nvSpPr>
        <p:spPr>
          <a:xfrm>
            <a:off x="2445187" y="5370433"/>
            <a:ext cx="9442847" cy="1050608"/>
          </a:xfrm>
          <a:prstGeom prst="rect">
            <a:avLst/>
          </a:prstGeom>
          <a:noFill/>
          <a:ln/>
        </p:spPr>
        <p:txBody>
          <a:bodyPr wrap="square" rtlCol="0" anchor="t"/>
          <a:lstStyle/>
          <a:p>
            <a:pPr marL="0" indent="0">
              <a:lnSpc>
                <a:spcPts val="2069"/>
              </a:lnSpc>
              <a:buNone/>
            </a:pPr>
            <a:r>
              <a:rPr lang="en-US" sz="2000" dirty="0">
                <a:solidFill>
                  <a:srgbClr val="FFFFFF"/>
                </a:solidFill>
                <a:latin typeface="Syne" pitchFamily="34" charset="0"/>
                <a:ea typeface="Syne" pitchFamily="34" charset="-122"/>
                <a:cs typeface="Syne" pitchFamily="34" charset="-120"/>
              </a:rPr>
              <a:t>Airports globally face increasing challenges in managing runway and taxiway operations due to growing air traffic, heightened safety requirements, and the need for operational efficiency. This case study addresses how innovations in sensor technology and real-time data processing can be applied to develop a smart runway and taxiway management system, focusing on enhancing safety, improving traffic flow, and maximizing operational efficiency at busy airports.</a:t>
            </a:r>
            <a:endParaRPr lang="en-US" sz="2000" dirty="0"/>
          </a:p>
        </p:txBody>
      </p:sp>
    </p:spTree>
    <p:extLst>
      <p:ext uri="{BB962C8B-B14F-4D97-AF65-F5344CB8AC3E}">
        <p14:creationId xmlns:p14="http://schemas.microsoft.com/office/powerpoint/2010/main" val="6576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7">
                                            <p:txEl>
                                              <p:pRg st="0" end="0"/>
                                            </p:txEl>
                                          </p:spTgt>
                                        </p:tgtEl>
                                      </p:cBhvr>
                                    </p:animEffect>
                                    <p:animScale>
                                      <p:cBhvr>
                                        <p:cTn id="7" dur="250" autoRev="1" fill="hold"/>
                                        <p:tgtEl>
                                          <p:spTgt spid="7">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8507" y="519351"/>
            <a:ext cx="13753267" cy="7190780"/>
          </a:xfrm>
          <a:prstGeom prst="roundRect">
            <a:avLst>
              <a:gd name="adj" fmla="val 2195"/>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560427" y="732056"/>
            <a:ext cx="4852313" cy="6765369"/>
          </a:xfrm>
          <a:prstGeom prst="rect">
            <a:avLst/>
          </a:prstGeom>
        </p:spPr>
      </p:pic>
      <p:sp>
        <p:nvSpPr>
          <p:cNvPr id="5" name="Text 1"/>
          <p:cNvSpPr/>
          <p:nvPr/>
        </p:nvSpPr>
        <p:spPr>
          <a:xfrm>
            <a:off x="6363295" y="1122283"/>
            <a:ext cx="7061002" cy="1370409"/>
          </a:xfrm>
          <a:prstGeom prst="rect">
            <a:avLst/>
          </a:prstGeom>
          <a:noFill/>
          <a:ln/>
        </p:spPr>
        <p:txBody>
          <a:bodyPr wrap="square" rtlCol="0" anchor="t"/>
          <a:lstStyle/>
          <a:p>
            <a:pPr marL="0" indent="0">
              <a:lnSpc>
                <a:spcPts val="5395"/>
              </a:lnSpc>
              <a:buNone/>
            </a:pPr>
            <a:r>
              <a:rPr lang="en-US" sz="4316" b="1" dirty="0">
                <a:solidFill>
                  <a:srgbClr val="F0F4F1"/>
                </a:solidFill>
                <a:latin typeface="Syne" pitchFamily="34" charset="0"/>
                <a:ea typeface="Syne" pitchFamily="34" charset="-122"/>
                <a:cs typeface="Syne" pitchFamily="34" charset="-120"/>
              </a:rPr>
              <a:t>Feasibility of the Approach</a:t>
            </a:r>
            <a:endParaRPr lang="en-US" sz="4316" dirty="0"/>
          </a:p>
        </p:txBody>
      </p:sp>
      <p:sp>
        <p:nvSpPr>
          <p:cNvPr id="6" name="Shape 2"/>
          <p:cNvSpPr/>
          <p:nvPr/>
        </p:nvSpPr>
        <p:spPr>
          <a:xfrm>
            <a:off x="6363295" y="2821543"/>
            <a:ext cx="7061002" cy="4285655"/>
          </a:xfrm>
          <a:prstGeom prst="roundRect">
            <a:avLst>
              <a:gd name="adj" fmla="val 2149"/>
            </a:avLst>
          </a:prstGeom>
          <a:noFill/>
          <a:ln w="7620">
            <a:solidFill>
              <a:srgbClr val="FFFFFF">
                <a:alpha val="24000"/>
              </a:srgbClr>
            </a:solidFill>
            <a:prstDash val="solid"/>
          </a:ln>
        </p:spPr>
        <p:txBody>
          <a:bodyPr/>
          <a:lstStyle/>
          <a:p>
            <a:endParaRPr lang="en-IN"/>
          </a:p>
        </p:txBody>
      </p:sp>
      <p:sp>
        <p:nvSpPr>
          <p:cNvPr id="7" name="Shape 3"/>
          <p:cNvSpPr/>
          <p:nvPr/>
        </p:nvSpPr>
        <p:spPr>
          <a:xfrm>
            <a:off x="6370915" y="2829163"/>
            <a:ext cx="7045047" cy="1330762"/>
          </a:xfrm>
          <a:prstGeom prst="rect">
            <a:avLst/>
          </a:prstGeom>
          <a:solidFill>
            <a:srgbClr val="FFFFFF">
              <a:alpha val="4000"/>
            </a:srgbClr>
          </a:solidFill>
          <a:ln/>
        </p:spPr>
        <p:txBody>
          <a:bodyPr/>
          <a:lstStyle/>
          <a:p>
            <a:endParaRPr lang="en-IN"/>
          </a:p>
        </p:txBody>
      </p:sp>
      <p:sp>
        <p:nvSpPr>
          <p:cNvPr id="8" name="Text 4"/>
          <p:cNvSpPr/>
          <p:nvPr/>
        </p:nvSpPr>
        <p:spPr>
          <a:xfrm>
            <a:off x="6591062" y="2968228"/>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Technological Feasibility</a:t>
            </a:r>
            <a:endParaRPr lang="en-US" sz="1727" dirty="0"/>
          </a:p>
        </p:txBody>
      </p:sp>
      <p:sp>
        <p:nvSpPr>
          <p:cNvPr id="9" name="Text 5"/>
          <p:cNvSpPr/>
          <p:nvPr/>
        </p:nvSpPr>
        <p:spPr>
          <a:xfrm>
            <a:off x="8942903" y="2968228"/>
            <a:ext cx="190202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Maturity of Sensor Technology</a:t>
            </a:r>
            <a:endParaRPr lang="en-US" sz="1727" dirty="0"/>
          </a:p>
        </p:txBody>
      </p:sp>
      <p:sp>
        <p:nvSpPr>
          <p:cNvPr id="10" name="Text 6"/>
          <p:cNvSpPr/>
          <p:nvPr/>
        </p:nvSpPr>
        <p:spPr>
          <a:xfrm>
            <a:off x="11290935" y="2968228"/>
            <a:ext cx="1905833" cy="1052632"/>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AI and Data Processing Capabilities</a:t>
            </a:r>
            <a:endParaRPr lang="en-US" sz="1727" dirty="0"/>
          </a:p>
        </p:txBody>
      </p:sp>
      <p:sp>
        <p:nvSpPr>
          <p:cNvPr id="11" name="Shape 7"/>
          <p:cNvSpPr/>
          <p:nvPr/>
        </p:nvSpPr>
        <p:spPr>
          <a:xfrm>
            <a:off x="6370915" y="4159925"/>
            <a:ext cx="7045047" cy="979884"/>
          </a:xfrm>
          <a:prstGeom prst="rect">
            <a:avLst/>
          </a:prstGeom>
          <a:solidFill>
            <a:srgbClr val="000000">
              <a:alpha val="4000"/>
            </a:srgbClr>
          </a:solidFill>
          <a:ln/>
        </p:spPr>
        <p:txBody>
          <a:bodyPr/>
          <a:lstStyle/>
          <a:p>
            <a:endParaRPr lang="en-IN"/>
          </a:p>
        </p:txBody>
      </p:sp>
      <p:sp>
        <p:nvSpPr>
          <p:cNvPr id="12" name="Text 8"/>
          <p:cNvSpPr/>
          <p:nvPr/>
        </p:nvSpPr>
        <p:spPr>
          <a:xfrm>
            <a:off x="6591062" y="4298990"/>
            <a:ext cx="1905833" cy="350877"/>
          </a:xfrm>
          <a:prstGeom prst="rect">
            <a:avLst/>
          </a:prstGeom>
          <a:noFill/>
          <a:ln/>
        </p:spPr>
        <p:txBody>
          <a:bodyPr wrap="non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Cost-Effectiveness</a:t>
            </a:r>
            <a:endParaRPr lang="en-US" sz="1727" dirty="0"/>
          </a:p>
        </p:txBody>
      </p:sp>
      <p:sp>
        <p:nvSpPr>
          <p:cNvPr id="13" name="Text 9"/>
          <p:cNvSpPr/>
          <p:nvPr/>
        </p:nvSpPr>
        <p:spPr>
          <a:xfrm>
            <a:off x="8942903" y="4298990"/>
            <a:ext cx="1902023" cy="350877"/>
          </a:xfrm>
          <a:prstGeom prst="rect">
            <a:avLst/>
          </a:prstGeom>
          <a:noFill/>
          <a:ln/>
        </p:spPr>
        <p:txBody>
          <a:bodyPr wrap="non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Initial Investment</a:t>
            </a:r>
            <a:endParaRPr lang="en-US" sz="1727" dirty="0"/>
          </a:p>
        </p:txBody>
      </p:sp>
      <p:sp>
        <p:nvSpPr>
          <p:cNvPr id="14" name="Text 10"/>
          <p:cNvSpPr/>
          <p:nvPr/>
        </p:nvSpPr>
        <p:spPr>
          <a:xfrm>
            <a:off x="11290935" y="4298990"/>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Operational Savings</a:t>
            </a:r>
            <a:endParaRPr lang="en-US" sz="1727" dirty="0"/>
          </a:p>
        </p:txBody>
      </p:sp>
      <p:sp>
        <p:nvSpPr>
          <p:cNvPr id="15" name="Shape 11"/>
          <p:cNvSpPr/>
          <p:nvPr/>
        </p:nvSpPr>
        <p:spPr>
          <a:xfrm>
            <a:off x="6370915" y="5139809"/>
            <a:ext cx="7045047" cy="979884"/>
          </a:xfrm>
          <a:prstGeom prst="rect">
            <a:avLst/>
          </a:prstGeom>
          <a:solidFill>
            <a:srgbClr val="FFFFFF">
              <a:alpha val="4000"/>
            </a:srgbClr>
          </a:solidFill>
          <a:ln/>
        </p:spPr>
        <p:txBody>
          <a:bodyPr/>
          <a:lstStyle/>
          <a:p>
            <a:endParaRPr lang="en-IN"/>
          </a:p>
        </p:txBody>
      </p:sp>
      <p:sp>
        <p:nvSpPr>
          <p:cNvPr id="16" name="Text 12"/>
          <p:cNvSpPr/>
          <p:nvPr/>
        </p:nvSpPr>
        <p:spPr>
          <a:xfrm>
            <a:off x="6591062" y="5278874"/>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Scalability and Adaptability</a:t>
            </a:r>
            <a:endParaRPr lang="en-US" sz="1727" dirty="0"/>
          </a:p>
        </p:txBody>
      </p:sp>
      <p:sp>
        <p:nvSpPr>
          <p:cNvPr id="17" name="Text 13"/>
          <p:cNvSpPr/>
          <p:nvPr/>
        </p:nvSpPr>
        <p:spPr>
          <a:xfrm>
            <a:off x="8942903" y="5278874"/>
            <a:ext cx="190202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Scalable Deployment</a:t>
            </a:r>
            <a:endParaRPr lang="en-US" sz="1727" dirty="0"/>
          </a:p>
        </p:txBody>
      </p:sp>
      <p:sp>
        <p:nvSpPr>
          <p:cNvPr id="18" name="Text 14"/>
          <p:cNvSpPr/>
          <p:nvPr/>
        </p:nvSpPr>
        <p:spPr>
          <a:xfrm>
            <a:off x="11290935" y="5278874"/>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Adaptation to Airport Size</a:t>
            </a:r>
            <a:endParaRPr lang="en-US" sz="1727" dirty="0"/>
          </a:p>
        </p:txBody>
      </p:sp>
      <p:sp>
        <p:nvSpPr>
          <p:cNvPr id="19" name="Shape 15"/>
          <p:cNvSpPr/>
          <p:nvPr/>
        </p:nvSpPr>
        <p:spPr>
          <a:xfrm>
            <a:off x="6370915" y="6119693"/>
            <a:ext cx="7045047" cy="979884"/>
          </a:xfrm>
          <a:prstGeom prst="rect">
            <a:avLst/>
          </a:prstGeom>
          <a:solidFill>
            <a:srgbClr val="000000">
              <a:alpha val="4000"/>
            </a:srgbClr>
          </a:solidFill>
          <a:ln/>
        </p:spPr>
        <p:txBody>
          <a:bodyPr/>
          <a:lstStyle/>
          <a:p>
            <a:endParaRPr lang="en-IN"/>
          </a:p>
        </p:txBody>
      </p:sp>
      <p:sp>
        <p:nvSpPr>
          <p:cNvPr id="20" name="Text 16"/>
          <p:cNvSpPr/>
          <p:nvPr/>
        </p:nvSpPr>
        <p:spPr>
          <a:xfrm>
            <a:off x="6591062" y="6258758"/>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Potential Challenges</a:t>
            </a:r>
            <a:endParaRPr lang="en-US" sz="1727" dirty="0"/>
          </a:p>
        </p:txBody>
      </p:sp>
      <p:sp>
        <p:nvSpPr>
          <p:cNvPr id="21" name="Text 17"/>
          <p:cNvSpPr/>
          <p:nvPr/>
        </p:nvSpPr>
        <p:spPr>
          <a:xfrm>
            <a:off x="8942903" y="6258758"/>
            <a:ext cx="1902023" cy="350877"/>
          </a:xfrm>
          <a:prstGeom prst="rect">
            <a:avLst/>
          </a:prstGeom>
          <a:noFill/>
          <a:ln/>
        </p:spPr>
        <p:txBody>
          <a:bodyPr wrap="non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Cybersecurity Risks</a:t>
            </a:r>
            <a:endParaRPr lang="en-US" sz="1727" dirty="0"/>
          </a:p>
        </p:txBody>
      </p:sp>
      <p:sp>
        <p:nvSpPr>
          <p:cNvPr id="22" name="Text 18"/>
          <p:cNvSpPr/>
          <p:nvPr/>
        </p:nvSpPr>
        <p:spPr>
          <a:xfrm>
            <a:off x="11290935" y="6258758"/>
            <a:ext cx="1905833" cy="701754"/>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Stakeholder Acceptance</a:t>
            </a:r>
            <a:endParaRPr lang="en-US" sz="172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594" y="243840"/>
            <a:ext cx="13125569" cy="7866380"/>
          </a:xfrm>
          <a:prstGeom prst="roundRect">
            <a:avLst>
              <a:gd name="adj" fmla="val 1259"/>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077450" y="243840"/>
            <a:ext cx="3800356" cy="7866380"/>
          </a:xfrm>
          <a:prstGeom prst="rect">
            <a:avLst/>
          </a:prstGeom>
        </p:spPr>
      </p:pic>
      <p:sp>
        <p:nvSpPr>
          <p:cNvPr id="5" name="Text 1"/>
          <p:cNvSpPr/>
          <p:nvPr/>
        </p:nvSpPr>
        <p:spPr>
          <a:xfrm>
            <a:off x="1401128" y="365760"/>
            <a:ext cx="6722269" cy="7300912"/>
          </a:xfrm>
          <a:prstGeom prst="rect">
            <a:avLst/>
          </a:prstGeom>
          <a:noFill/>
          <a:ln/>
        </p:spPr>
        <p:txBody>
          <a:bodyPr wrap="square" rtlCol="0" anchor="t"/>
          <a:lstStyle/>
          <a:p>
            <a:pPr marL="0" indent="0">
              <a:lnSpc>
                <a:spcPts val="7186"/>
              </a:lnSpc>
              <a:buNone/>
            </a:pPr>
            <a:r>
              <a:rPr lang="en-US" sz="5749" b="1" dirty="0">
                <a:solidFill>
                  <a:srgbClr val="F0F4F1"/>
                </a:solidFill>
                <a:latin typeface="Syne" pitchFamily="34" charset="0"/>
                <a:ea typeface="Syne" pitchFamily="34" charset="-122"/>
                <a:cs typeface="Syne" pitchFamily="34" charset="-120"/>
              </a:rPr>
              <a:t>AI-Powered Runway and Taxiway Management Systems</a:t>
            </a:r>
            <a:endParaRPr lang="en-US" sz="5749" dirty="0"/>
          </a:p>
        </p:txBody>
      </p:sp>
      <p:sp>
        <p:nvSpPr>
          <p:cNvPr id="6" name="Text 2"/>
          <p:cNvSpPr/>
          <p:nvPr/>
        </p:nvSpPr>
        <p:spPr>
          <a:xfrm>
            <a:off x="1401485" y="5155882"/>
            <a:ext cx="8275915" cy="2707958"/>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The integration of AI-powered sensor technology and real-time data processing represents the best innovative approach to enhancing runway and taxiway management systems at busy airports. This approach is not only technologically feasible but also offers significant long-term benefits in terms of safety, efficiency, and cost-effectiveness. By addressing current challenges and leveraging mature technologies, the proposed system has the potential to revolutionize airport ground operations, paving the way for safer, more efficient air travel.</a:t>
            </a:r>
            <a:endParaRPr lang="en-US" sz="1666" dirty="0"/>
          </a:p>
        </p:txBody>
      </p:sp>
      <p:sp>
        <p:nvSpPr>
          <p:cNvPr id="9" name="Text 4"/>
          <p:cNvSpPr/>
          <p:nvPr/>
        </p:nvSpPr>
        <p:spPr>
          <a:xfrm>
            <a:off x="1937147" y="11389995"/>
            <a:ext cx="2697599" cy="370284"/>
          </a:xfrm>
          <a:prstGeom prst="rect">
            <a:avLst/>
          </a:prstGeom>
          <a:noFill/>
          <a:ln/>
        </p:spPr>
        <p:txBody>
          <a:bodyPr wrap="none" rtlCol="0" anchor="t"/>
          <a:lstStyle/>
          <a:p>
            <a:pPr marL="0" indent="0" algn="l">
              <a:lnSpc>
                <a:spcPts val="2916"/>
              </a:lnSpc>
              <a:buNone/>
            </a:pPr>
            <a:endParaRPr lang="en-US" sz="2083" dirty="0"/>
          </a:p>
        </p:txBody>
      </p:sp>
    </p:spTree>
    <p:extLst>
      <p:ext uri="{BB962C8B-B14F-4D97-AF65-F5344CB8AC3E}">
        <p14:creationId xmlns:p14="http://schemas.microsoft.com/office/powerpoint/2010/main" val="223429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356" y="243841"/>
            <a:ext cx="13471644" cy="7741920"/>
          </a:xfrm>
          <a:prstGeom prst="roundRect">
            <a:avLst>
              <a:gd name="adj" fmla="val 1280"/>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618602" y="262658"/>
            <a:ext cx="3565405" cy="7875502"/>
          </a:xfrm>
          <a:prstGeom prst="rect">
            <a:avLst/>
          </a:prstGeom>
        </p:spPr>
      </p:pic>
      <p:sp>
        <p:nvSpPr>
          <p:cNvPr id="5" name="Text 1"/>
          <p:cNvSpPr/>
          <p:nvPr/>
        </p:nvSpPr>
        <p:spPr>
          <a:xfrm>
            <a:off x="1273850" y="474287"/>
            <a:ext cx="6722269" cy="1322308"/>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A. Technical Feasibility</a:t>
            </a:r>
            <a:endParaRPr lang="en-US" sz="4166" dirty="0"/>
          </a:p>
        </p:txBody>
      </p:sp>
      <p:sp>
        <p:nvSpPr>
          <p:cNvPr id="6" name="Shape 2"/>
          <p:cNvSpPr/>
          <p:nvPr/>
        </p:nvSpPr>
        <p:spPr>
          <a:xfrm>
            <a:off x="908174" y="2042608"/>
            <a:ext cx="3511426" cy="5739528"/>
          </a:xfrm>
          <a:prstGeom prst="roundRect">
            <a:avLst>
              <a:gd name="adj" fmla="val 2730"/>
            </a:avLst>
          </a:prstGeom>
          <a:solidFill>
            <a:srgbClr val="547808"/>
          </a:solidFill>
          <a:ln w="7620">
            <a:solidFill>
              <a:srgbClr val="6D9121"/>
            </a:solidFill>
            <a:prstDash val="solid"/>
          </a:ln>
        </p:spPr>
        <p:txBody>
          <a:bodyPr/>
          <a:lstStyle/>
          <a:p>
            <a:endParaRPr lang="en-IN"/>
          </a:p>
        </p:txBody>
      </p:sp>
      <p:sp>
        <p:nvSpPr>
          <p:cNvPr id="7" name="Text 3"/>
          <p:cNvSpPr/>
          <p:nvPr/>
        </p:nvSpPr>
        <p:spPr>
          <a:xfrm>
            <a:off x="1127367" y="2179736"/>
            <a:ext cx="2817019" cy="571381"/>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Technological Feasibility</a:t>
            </a:r>
            <a:endParaRPr lang="en-US" sz="2083" dirty="0"/>
          </a:p>
        </p:txBody>
      </p:sp>
      <p:sp>
        <p:nvSpPr>
          <p:cNvPr id="8" name="Text 4"/>
          <p:cNvSpPr/>
          <p:nvPr/>
        </p:nvSpPr>
        <p:spPr>
          <a:xfrm>
            <a:off x="1127367" y="2967931"/>
            <a:ext cx="3292233" cy="4306486"/>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Maturity of Sensor Technology: LIDAR and radar technologies are well-established and have been successfully implemented in various industries, including autonomous vehicles and industrial automation. IoT devices are widely available and can be easily integrated with existing airport infrastructure. The technology's modular nature allows for phased implementation, reducing initial complexity.</a:t>
            </a:r>
            <a:endParaRPr lang="en-US" sz="1666" dirty="0"/>
          </a:p>
        </p:txBody>
      </p:sp>
      <p:sp>
        <p:nvSpPr>
          <p:cNvPr id="9" name="Shape 5"/>
          <p:cNvSpPr/>
          <p:nvPr/>
        </p:nvSpPr>
        <p:spPr>
          <a:xfrm>
            <a:off x="4559002" y="2054395"/>
            <a:ext cx="2960888" cy="5727741"/>
          </a:xfrm>
          <a:prstGeom prst="roundRect">
            <a:avLst>
              <a:gd name="adj" fmla="val 2730"/>
            </a:avLst>
          </a:prstGeom>
          <a:solidFill>
            <a:srgbClr val="547808"/>
          </a:solidFill>
          <a:ln w="7620">
            <a:solidFill>
              <a:srgbClr val="6D9121"/>
            </a:solidFill>
            <a:prstDash val="solid"/>
          </a:ln>
        </p:spPr>
        <p:txBody>
          <a:bodyPr/>
          <a:lstStyle/>
          <a:p>
            <a:endParaRPr lang="en-IN" dirty="0"/>
          </a:p>
        </p:txBody>
      </p:sp>
      <p:sp>
        <p:nvSpPr>
          <p:cNvPr id="10" name="Text 6"/>
          <p:cNvSpPr/>
          <p:nvPr/>
        </p:nvSpPr>
        <p:spPr>
          <a:xfrm>
            <a:off x="4778196" y="2273589"/>
            <a:ext cx="2817019" cy="855311"/>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AI and Data Processing Capabilities</a:t>
            </a:r>
            <a:endParaRPr lang="en-US" sz="2083" dirty="0"/>
          </a:p>
        </p:txBody>
      </p:sp>
      <p:sp>
        <p:nvSpPr>
          <p:cNvPr id="11" name="Text 7"/>
          <p:cNvSpPr/>
          <p:nvPr/>
        </p:nvSpPr>
        <p:spPr>
          <a:xfrm>
            <a:off x="4778196" y="3392420"/>
            <a:ext cx="2817019" cy="3502556"/>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AI Maturity: AI algorithms, particularly in predictive analytics and optimization, have reached a level of maturity that makes their deployment in critical systems feasible. Numerous AI-powered applications in transportation, healthcare, and finance demonstrate the robustness of these technologies.</a:t>
            </a:r>
            <a:endParaRPr lang="en-US" sz="1666" dirty="0"/>
          </a:p>
        </p:txBody>
      </p:sp>
      <p:sp>
        <p:nvSpPr>
          <p:cNvPr id="12" name="Shape 8"/>
          <p:cNvSpPr/>
          <p:nvPr/>
        </p:nvSpPr>
        <p:spPr>
          <a:xfrm>
            <a:off x="7640314" y="2054395"/>
            <a:ext cx="2817019" cy="5700918"/>
          </a:xfrm>
          <a:prstGeom prst="roundRect">
            <a:avLst>
              <a:gd name="adj" fmla="val 3950"/>
            </a:avLst>
          </a:prstGeom>
          <a:solidFill>
            <a:srgbClr val="547808"/>
          </a:solidFill>
          <a:ln w="7620">
            <a:solidFill>
              <a:srgbClr val="6D9121"/>
            </a:solidFill>
            <a:prstDash val="solid"/>
          </a:ln>
        </p:spPr>
        <p:txBody>
          <a:bodyPr/>
          <a:lstStyle/>
          <a:p>
            <a:endParaRPr lang="en-IN"/>
          </a:p>
        </p:txBody>
      </p:sp>
      <p:sp>
        <p:nvSpPr>
          <p:cNvPr id="13" name="Text 9"/>
          <p:cNvSpPr/>
          <p:nvPr/>
        </p:nvSpPr>
        <p:spPr>
          <a:xfrm>
            <a:off x="7760087" y="2300107"/>
            <a:ext cx="2240046" cy="330637"/>
          </a:xfrm>
          <a:prstGeom prst="rect">
            <a:avLst/>
          </a:prstGeom>
          <a:noFill/>
          <a:ln/>
        </p:spPr>
        <p:txBody>
          <a:bodyPr wrap="non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Edge and </a:t>
            </a:r>
          </a:p>
          <a:p>
            <a:pPr marL="0" indent="0">
              <a:lnSpc>
                <a:spcPts val="2604"/>
              </a:lnSpc>
              <a:buNone/>
            </a:pPr>
            <a:r>
              <a:rPr lang="en-US" sz="2083" b="1" dirty="0">
                <a:solidFill>
                  <a:srgbClr val="FFFFFF"/>
                </a:solidFill>
                <a:latin typeface="Syne" pitchFamily="34" charset="0"/>
                <a:ea typeface="Syne" pitchFamily="34" charset="-122"/>
                <a:cs typeface="Syne" pitchFamily="34" charset="-120"/>
              </a:rPr>
              <a:t>Cloud Computing</a:t>
            </a:r>
            <a:endParaRPr lang="en-US" sz="2083" dirty="0"/>
          </a:p>
        </p:txBody>
      </p:sp>
      <p:sp>
        <p:nvSpPr>
          <p:cNvPr id="14" name="Text 10"/>
          <p:cNvSpPr/>
          <p:nvPr/>
        </p:nvSpPr>
        <p:spPr>
          <a:xfrm>
            <a:off x="8041518" y="3171752"/>
            <a:ext cx="2415815" cy="1353979"/>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The current state of edge and cloud computing technologies supports the real-time processing and large-scale data analysis required for this system. These technologies are also scalable, allowing the system to evolve with increasing airport demands.</a:t>
            </a:r>
            <a:endParaRPr lang="en-US" sz="1666" dirty="0"/>
          </a:p>
        </p:txBody>
      </p:sp>
    </p:spTree>
    <p:extLst>
      <p:ext uri="{BB962C8B-B14F-4D97-AF65-F5344CB8AC3E}">
        <p14:creationId xmlns:p14="http://schemas.microsoft.com/office/powerpoint/2010/main" val="31831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356" y="262890"/>
            <a:ext cx="13125569" cy="7703701"/>
          </a:xfrm>
          <a:prstGeom prst="roundRect">
            <a:avLst>
              <a:gd name="adj" fmla="val 1978"/>
            </a:avLst>
          </a:prstGeom>
          <a:solidFill>
            <a:srgbClr val="547808">
              <a:alpha val="75000"/>
            </a:srgbClr>
          </a:solidFill>
          <a:ln w="7620">
            <a:solidFill>
              <a:srgbClr val="E6E6E6">
                <a:alpha val="25000"/>
              </a:srgbClr>
            </a:solidFill>
            <a:prstDash val="solid"/>
          </a:ln>
        </p:spPr>
        <p:txBody>
          <a:bodyPr/>
          <a:lstStyle/>
          <a:p>
            <a:endParaRPr lang="en-IN"/>
          </a:p>
        </p:txBody>
      </p:sp>
      <p:sp>
        <p:nvSpPr>
          <p:cNvPr id="4" name="Text 1"/>
          <p:cNvSpPr/>
          <p:nvPr/>
        </p:nvSpPr>
        <p:spPr>
          <a:xfrm>
            <a:off x="1492925" y="844748"/>
            <a:ext cx="9103043" cy="661154"/>
          </a:xfrm>
          <a:prstGeom prst="rect">
            <a:avLst/>
          </a:prstGeom>
          <a:noFill/>
          <a:ln/>
        </p:spPr>
        <p:txBody>
          <a:bodyPr wrap="non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B. Cost-Effectiveness</a:t>
            </a:r>
            <a:endParaRPr lang="en-US" sz="4166" dirty="0"/>
          </a:p>
        </p:txBody>
      </p:sp>
      <p:sp>
        <p:nvSpPr>
          <p:cNvPr id="5" name="Shape 2"/>
          <p:cNvSpPr/>
          <p:nvPr/>
        </p:nvSpPr>
        <p:spPr>
          <a:xfrm>
            <a:off x="1492925" y="1823323"/>
            <a:ext cx="11644432" cy="5561409"/>
          </a:xfrm>
          <a:prstGeom prst="roundRect">
            <a:avLst>
              <a:gd name="adj" fmla="val 1598"/>
            </a:avLst>
          </a:prstGeom>
          <a:noFill/>
          <a:ln w="7620">
            <a:solidFill>
              <a:srgbClr val="FFFFFF">
                <a:alpha val="24000"/>
              </a:srgbClr>
            </a:solidFill>
            <a:prstDash val="solid"/>
          </a:ln>
        </p:spPr>
        <p:txBody>
          <a:bodyPr/>
          <a:lstStyle/>
          <a:p>
            <a:endParaRPr lang="en-IN"/>
          </a:p>
        </p:txBody>
      </p:sp>
      <p:sp>
        <p:nvSpPr>
          <p:cNvPr id="6" name="Shape 3"/>
          <p:cNvSpPr/>
          <p:nvPr/>
        </p:nvSpPr>
        <p:spPr>
          <a:xfrm>
            <a:off x="1500545" y="1830943"/>
            <a:ext cx="11628001" cy="2300049"/>
          </a:xfrm>
          <a:prstGeom prst="rect">
            <a:avLst/>
          </a:prstGeom>
          <a:solidFill>
            <a:srgbClr val="FFFFFF">
              <a:alpha val="4000"/>
            </a:srgbClr>
          </a:solidFill>
          <a:ln/>
        </p:spPr>
        <p:txBody>
          <a:bodyPr/>
          <a:lstStyle/>
          <a:p>
            <a:endParaRPr lang="en-IN"/>
          </a:p>
        </p:txBody>
      </p:sp>
      <p:sp>
        <p:nvSpPr>
          <p:cNvPr id="7" name="Text 4"/>
          <p:cNvSpPr/>
          <p:nvPr/>
        </p:nvSpPr>
        <p:spPr>
          <a:xfrm>
            <a:off x="1713309" y="1965484"/>
            <a:ext cx="3448645" cy="338495"/>
          </a:xfrm>
          <a:prstGeom prst="rect">
            <a:avLst/>
          </a:prstGeom>
          <a:noFill/>
          <a:ln/>
        </p:spPr>
        <p:txBody>
          <a:bodyPr wrap="non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Initial Investment</a:t>
            </a:r>
            <a:endParaRPr lang="en-US" sz="1666" dirty="0"/>
          </a:p>
        </p:txBody>
      </p:sp>
      <p:sp>
        <p:nvSpPr>
          <p:cNvPr id="8" name="Text 5"/>
          <p:cNvSpPr/>
          <p:nvPr/>
        </p:nvSpPr>
        <p:spPr>
          <a:xfrm>
            <a:off x="5592723" y="1965484"/>
            <a:ext cx="3444835" cy="338495"/>
          </a:xfrm>
          <a:prstGeom prst="rect">
            <a:avLst/>
          </a:prstGeom>
          <a:noFill/>
          <a:ln/>
        </p:spPr>
        <p:txBody>
          <a:bodyPr wrap="non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Sensor Installation</a:t>
            </a:r>
            <a:endParaRPr lang="en-US" sz="1666" dirty="0"/>
          </a:p>
        </p:txBody>
      </p:sp>
      <p:sp>
        <p:nvSpPr>
          <p:cNvPr id="9" name="Text 6"/>
          <p:cNvSpPr/>
          <p:nvPr/>
        </p:nvSpPr>
        <p:spPr>
          <a:xfrm>
            <a:off x="9468326" y="1965484"/>
            <a:ext cx="3448645" cy="2030968"/>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While the initial cost of installing LIDAR, radar, and IoT sensors may be high, the long-term benefits in terms of improved safety, reduced delays, and optimized operations justify the investment.</a:t>
            </a:r>
            <a:endParaRPr lang="en-US" sz="1666" dirty="0"/>
          </a:p>
        </p:txBody>
      </p:sp>
      <p:sp>
        <p:nvSpPr>
          <p:cNvPr id="10" name="Shape 7"/>
          <p:cNvSpPr/>
          <p:nvPr/>
        </p:nvSpPr>
        <p:spPr>
          <a:xfrm>
            <a:off x="1500545" y="4130993"/>
            <a:ext cx="11628001" cy="1961555"/>
          </a:xfrm>
          <a:prstGeom prst="rect">
            <a:avLst/>
          </a:prstGeom>
          <a:solidFill>
            <a:srgbClr val="000000">
              <a:alpha val="4000"/>
            </a:srgbClr>
          </a:solidFill>
          <a:ln/>
        </p:spPr>
        <p:txBody>
          <a:bodyPr/>
          <a:lstStyle/>
          <a:p>
            <a:endParaRPr lang="en-IN"/>
          </a:p>
        </p:txBody>
      </p:sp>
      <p:sp>
        <p:nvSpPr>
          <p:cNvPr id="11" name="Text 8"/>
          <p:cNvSpPr/>
          <p:nvPr/>
        </p:nvSpPr>
        <p:spPr>
          <a:xfrm>
            <a:off x="1713309" y="4265533"/>
            <a:ext cx="3448645" cy="338495"/>
          </a:xfrm>
          <a:prstGeom prst="rect">
            <a:avLst/>
          </a:prstGeom>
          <a:noFill/>
          <a:ln/>
        </p:spPr>
        <p:txBody>
          <a:bodyPr wrap="non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Operational Savings</a:t>
            </a:r>
            <a:endParaRPr lang="en-US" sz="1666" dirty="0"/>
          </a:p>
        </p:txBody>
      </p:sp>
      <p:sp>
        <p:nvSpPr>
          <p:cNvPr id="12" name="Text 9"/>
          <p:cNvSpPr/>
          <p:nvPr/>
        </p:nvSpPr>
        <p:spPr>
          <a:xfrm>
            <a:off x="5592723" y="4265533"/>
            <a:ext cx="3444835" cy="338495"/>
          </a:xfrm>
          <a:prstGeom prst="rect">
            <a:avLst/>
          </a:prstGeom>
          <a:noFill/>
          <a:ln/>
        </p:spPr>
        <p:txBody>
          <a:bodyPr wrap="non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Reduced Delays</a:t>
            </a:r>
            <a:endParaRPr lang="en-US" sz="1666" dirty="0"/>
          </a:p>
        </p:txBody>
      </p:sp>
      <p:sp>
        <p:nvSpPr>
          <p:cNvPr id="13" name="Text 10"/>
          <p:cNvSpPr/>
          <p:nvPr/>
        </p:nvSpPr>
        <p:spPr>
          <a:xfrm>
            <a:off x="9468326" y="4265533"/>
            <a:ext cx="3448645" cy="169247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By optimizing traffic flow and reducing runway incursions, the system significantly decreases delays, translating into cost savings for airlines and the airport.</a:t>
            </a:r>
            <a:endParaRPr lang="en-US" sz="1666" dirty="0"/>
          </a:p>
        </p:txBody>
      </p:sp>
      <p:sp>
        <p:nvSpPr>
          <p:cNvPr id="14" name="Shape 11"/>
          <p:cNvSpPr/>
          <p:nvPr/>
        </p:nvSpPr>
        <p:spPr>
          <a:xfrm>
            <a:off x="1500545" y="6092547"/>
            <a:ext cx="11628001" cy="1284565"/>
          </a:xfrm>
          <a:prstGeom prst="rect">
            <a:avLst/>
          </a:prstGeom>
          <a:solidFill>
            <a:srgbClr val="FFFFFF">
              <a:alpha val="4000"/>
            </a:srgbClr>
          </a:solidFill>
          <a:ln/>
        </p:spPr>
        <p:txBody>
          <a:bodyPr/>
          <a:lstStyle/>
          <a:p>
            <a:endParaRPr lang="en-IN"/>
          </a:p>
        </p:txBody>
      </p:sp>
      <p:sp>
        <p:nvSpPr>
          <p:cNvPr id="15" name="Text 12"/>
          <p:cNvSpPr/>
          <p:nvPr/>
        </p:nvSpPr>
        <p:spPr>
          <a:xfrm>
            <a:off x="1713309" y="6227088"/>
            <a:ext cx="3448645" cy="338495"/>
          </a:xfrm>
          <a:prstGeom prst="rect">
            <a:avLst/>
          </a:prstGeom>
          <a:noFill/>
          <a:ln/>
        </p:spPr>
        <p:txBody>
          <a:bodyPr wrap="non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Enhanced Safety</a:t>
            </a:r>
            <a:endParaRPr lang="en-US" sz="1666" dirty="0"/>
          </a:p>
        </p:txBody>
      </p:sp>
      <p:sp>
        <p:nvSpPr>
          <p:cNvPr id="16" name="Text 13"/>
          <p:cNvSpPr/>
          <p:nvPr/>
        </p:nvSpPr>
        <p:spPr>
          <a:xfrm>
            <a:off x="5592723" y="6227088"/>
            <a:ext cx="3444835" cy="1015484"/>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Fewer safety incidents lead to lower insurance costs and reduced liability risks for airport operators.</a:t>
            </a:r>
            <a:endParaRPr lang="en-US" sz="1666" dirty="0"/>
          </a:p>
        </p:txBody>
      </p:sp>
      <p:sp>
        <p:nvSpPr>
          <p:cNvPr id="17" name="Text 14"/>
          <p:cNvSpPr/>
          <p:nvPr/>
        </p:nvSpPr>
        <p:spPr>
          <a:xfrm>
            <a:off x="9468326" y="6227088"/>
            <a:ext cx="3448645" cy="338495"/>
          </a:xfrm>
          <a:prstGeom prst="rect">
            <a:avLst/>
          </a:prstGeom>
          <a:noFill/>
          <a:ln/>
        </p:spPr>
        <p:txBody>
          <a:bodyPr wrap="none" rtlCol="0" anchor="t"/>
          <a:lstStyle/>
          <a:p>
            <a:pPr marL="0" indent="0">
              <a:lnSpc>
                <a:spcPts val="2666"/>
              </a:lnSpc>
              <a:buNone/>
            </a:pPr>
            <a:endParaRPr lang="en-US" sz="1666" dirty="0"/>
          </a:p>
        </p:txBody>
      </p:sp>
    </p:spTree>
    <p:extLst>
      <p:ext uri="{BB962C8B-B14F-4D97-AF65-F5344CB8AC3E}">
        <p14:creationId xmlns:p14="http://schemas.microsoft.com/office/powerpoint/2010/main" val="153957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356" y="423267"/>
            <a:ext cx="13125569" cy="7383066"/>
          </a:xfrm>
          <a:prstGeom prst="roundRect">
            <a:avLst>
              <a:gd name="adj" fmla="val 2064"/>
            </a:avLst>
          </a:prstGeom>
          <a:solidFill>
            <a:srgbClr val="547808">
              <a:alpha val="75000"/>
            </a:srgbClr>
          </a:solidFill>
          <a:ln w="7620">
            <a:solidFill>
              <a:srgbClr val="E6E6E6">
                <a:alpha val="25000"/>
              </a:srgbClr>
            </a:solidFill>
            <a:prstDash val="solid"/>
          </a:ln>
        </p:spPr>
        <p:txBody>
          <a:bodyPr/>
          <a:lstStyle/>
          <a:p>
            <a:endParaRPr lang="en-IN"/>
          </a:p>
        </p:txBody>
      </p:sp>
      <p:sp>
        <p:nvSpPr>
          <p:cNvPr id="4" name="Text 1"/>
          <p:cNvSpPr/>
          <p:nvPr/>
        </p:nvSpPr>
        <p:spPr>
          <a:xfrm>
            <a:off x="1492925" y="1542931"/>
            <a:ext cx="11644432" cy="1322308"/>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C. Scalability and Adaptability</a:t>
            </a:r>
            <a:endParaRPr lang="en-US" sz="4166" dirty="0"/>
          </a:p>
        </p:txBody>
      </p:sp>
      <p:sp>
        <p:nvSpPr>
          <p:cNvPr id="5" name="Text 2"/>
          <p:cNvSpPr/>
          <p:nvPr/>
        </p:nvSpPr>
        <p:spPr>
          <a:xfrm>
            <a:off x="1492925" y="3394234"/>
            <a:ext cx="4547592" cy="330637"/>
          </a:xfrm>
          <a:prstGeom prst="rect">
            <a:avLst/>
          </a:prstGeom>
          <a:noFill/>
          <a:ln/>
        </p:spPr>
        <p:txBody>
          <a:bodyPr wrap="none" rtlCol="0" anchor="t"/>
          <a:lstStyle/>
          <a:p>
            <a:pPr marL="0" indent="0">
              <a:lnSpc>
                <a:spcPts val="2604"/>
              </a:lnSpc>
              <a:buNone/>
            </a:pPr>
            <a:r>
              <a:rPr lang="en-US" sz="2083" b="1" dirty="0">
                <a:solidFill>
                  <a:srgbClr val="F0F4F1"/>
                </a:solidFill>
                <a:latin typeface="Syne" pitchFamily="34" charset="0"/>
                <a:ea typeface="Syne" pitchFamily="34" charset="-122"/>
                <a:cs typeface="Syne" pitchFamily="34" charset="-120"/>
              </a:rPr>
              <a:t>Scalable Deployment</a:t>
            </a:r>
            <a:endParaRPr lang="en-US" sz="2083" dirty="0"/>
          </a:p>
        </p:txBody>
      </p:sp>
      <p:sp>
        <p:nvSpPr>
          <p:cNvPr id="6" name="Text 3"/>
          <p:cNvSpPr/>
          <p:nvPr/>
        </p:nvSpPr>
        <p:spPr>
          <a:xfrm>
            <a:off x="1492925" y="3936444"/>
            <a:ext cx="5564029" cy="1353979"/>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Modular Design: The system can be implemented in stages, starting with critical runways or taxiways, and gradually expanding to cover the entire airport. This allows airports to spread out the costs and manage risks more effectively.</a:t>
            </a:r>
            <a:endParaRPr lang="en-US" sz="1666" dirty="0"/>
          </a:p>
        </p:txBody>
      </p:sp>
      <p:sp>
        <p:nvSpPr>
          <p:cNvPr id="7" name="Text 4"/>
          <p:cNvSpPr/>
          <p:nvPr/>
        </p:nvSpPr>
        <p:spPr>
          <a:xfrm>
            <a:off x="1492925" y="5480804"/>
            <a:ext cx="5564029" cy="1015484"/>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Adaptation to Airport Size: The system can be customized to fit airports of various sizes, from regional hubs to major international gateways.</a:t>
            </a:r>
            <a:endParaRPr lang="en-US" sz="1666" dirty="0"/>
          </a:p>
        </p:txBody>
      </p:sp>
      <p:sp>
        <p:nvSpPr>
          <p:cNvPr id="8" name="Text 5"/>
          <p:cNvSpPr/>
          <p:nvPr/>
        </p:nvSpPr>
        <p:spPr>
          <a:xfrm>
            <a:off x="7580828" y="3394234"/>
            <a:ext cx="4991338" cy="330637"/>
          </a:xfrm>
          <a:prstGeom prst="rect">
            <a:avLst/>
          </a:prstGeom>
          <a:noFill/>
          <a:ln/>
        </p:spPr>
        <p:txBody>
          <a:bodyPr wrap="none" rtlCol="0" anchor="t"/>
          <a:lstStyle/>
          <a:p>
            <a:pPr marL="0" indent="0">
              <a:lnSpc>
                <a:spcPts val="2604"/>
              </a:lnSpc>
              <a:buNone/>
            </a:pPr>
            <a:r>
              <a:rPr lang="en-US" sz="2083" b="1" dirty="0">
                <a:solidFill>
                  <a:srgbClr val="F0F4F1"/>
                </a:solidFill>
                <a:latin typeface="Syne" pitchFamily="34" charset="0"/>
                <a:ea typeface="Syne" pitchFamily="34" charset="-122"/>
                <a:cs typeface="Syne" pitchFamily="34" charset="-120"/>
              </a:rPr>
              <a:t>Regulatory Compliance</a:t>
            </a:r>
            <a:endParaRPr lang="en-US" sz="2083" dirty="0"/>
          </a:p>
        </p:txBody>
      </p:sp>
      <p:sp>
        <p:nvSpPr>
          <p:cNvPr id="9" name="Text 6"/>
          <p:cNvSpPr/>
          <p:nvPr/>
        </p:nvSpPr>
        <p:spPr>
          <a:xfrm>
            <a:off x="7580828" y="3936444"/>
            <a:ext cx="5564029" cy="1353979"/>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Aviation Standards: The system's development aligns with existing aviation safety regulations and standards. By enhancing safety, it supports regulatory objectives, making it easier to gain approval from aviation authorities.</a:t>
            </a:r>
            <a:endParaRPr lang="en-US" sz="1666" dirty="0"/>
          </a:p>
        </p:txBody>
      </p:sp>
    </p:spTree>
    <p:extLst>
      <p:ext uri="{BB962C8B-B14F-4D97-AF65-F5344CB8AC3E}">
        <p14:creationId xmlns:p14="http://schemas.microsoft.com/office/powerpoint/2010/main" val="281485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356" y="167640"/>
            <a:ext cx="13125569" cy="7894320"/>
          </a:xfrm>
          <a:prstGeom prst="roundRect">
            <a:avLst>
              <a:gd name="adj" fmla="val 1422"/>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752356" y="167640"/>
            <a:ext cx="4922044" cy="7894320"/>
          </a:xfrm>
          <a:prstGeom prst="rect">
            <a:avLst/>
          </a:prstGeom>
        </p:spPr>
      </p:pic>
      <p:sp>
        <p:nvSpPr>
          <p:cNvPr id="5" name="Text 1"/>
          <p:cNvSpPr/>
          <p:nvPr/>
        </p:nvSpPr>
        <p:spPr>
          <a:xfrm>
            <a:off x="6414968" y="749498"/>
            <a:ext cx="6722269" cy="974311"/>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D. Potential Challenges</a:t>
            </a:r>
            <a:endParaRPr lang="en-US" sz="4166" dirty="0"/>
          </a:p>
        </p:txBody>
      </p:sp>
      <p:pic>
        <p:nvPicPr>
          <p:cNvPr id="6" name="Image 2" descr="preencoded.png"/>
          <p:cNvPicPr>
            <a:picLocks noChangeAspect="1"/>
          </p:cNvPicPr>
          <p:nvPr/>
        </p:nvPicPr>
        <p:blipFill>
          <a:blip r:embed="rId5"/>
          <a:stretch>
            <a:fillRect/>
          </a:stretch>
        </p:blipFill>
        <p:spPr>
          <a:xfrm>
            <a:off x="6537959" y="2479851"/>
            <a:ext cx="406003" cy="299153"/>
          </a:xfrm>
          <a:prstGeom prst="rect">
            <a:avLst/>
          </a:prstGeom>
        </p:spPr>
      </p:pic>
      <p:sp>
        <p:nvSpPr>
          <p:cNvPr id="7" name="Text 2"/>
          <p:cNvSpPr/>
          <p:nvPr/>
        </p:nvSpPr>
        <p:spPr>
          <a:xfrm>
            <a:off x="7004923" y="2432854"/>
            <a:ext cx="4153257" cy="243622"/>
          </a:xfrm>
          <a:prstGeom prst="rect">
            <a:avLst/>
          </a:prstGeom>
          <a:noFill/>
          <a:ln/>
        </p:spPr>
        <p:txBody>
          <a:bodyPr wrap="non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Cybersecurity Risks</a:t>
            </a:r>
            <a:endParaRPr lang="en-US" sz="2083" dirty="0"/>
          </a:p>
        </p:txBody>
      </p:sp>
      <p:sp>
        <p:nvSpPr>
          <p:cNvPr id="8" name="Text 3"/>
          <p:cNvSpPr/>
          <p:nvPr/>
        </p:nvSpPr>
        <p:spPr>
          <a:xfrm>
            <a:off x="7004923" y="2890410"/>
            <a:ext cx="6722269" cy="748235"/>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Data Protection: Implementing robust cybersecurity measures is essential to protect the integrity of the sensor data and AI algorithms, preventing unauthorized access and potential system sabotage.</a:t>
            </a:r>
            <a:endParaRPr lang="en-US" sz="1666" dirty="0"/>
          </a:p>
        </p:txBody>
      </p:sp>
      <p:pic>
        <p:nvPicPr>
          <p:cNvPr id="9" name="Image 3" descr="preencoded.png"/>
          <p:cNvPicPr>
            <a:picLocks noChangeAspect="1"/>
          </p:cNvPicPr>
          <p:nvPr/>
        </p:nvPicPr>
        <p:blipFill>
          <a:blip r:embed="rId6"/>
          <a:stretch>
            <a:fillRect/>
          </a:stretch>
        </p:blipFill>
        <p:spPr>
          <a:xfrm>
            <a:off x="6428712" y="4332592"/>
            <a:ext cx="528995" cy="389777"/>
          </a:xfrm>
          <a:prstGeom prst="rect">
            <a:avLst/>
          </a:prstGeom>
        </p:spPr>
      </p:pic>
      <p:sp>
        <p:nvSpPr>
          <p:cNvPr id="10" name="Text 4"/>
          <p:cNvSpPr/>
          <p:nvPr/>
        </p:nvSpPr>
        <p:spPr>
          <a:xfrm>
            <a:off x="7042997" y="4312688"/>
            <a:ext cx="2645093" cy="243622"/>
          </a:xfrm>
          <a:prstGeom prst="rect">
            <a:avLst/>
          </a:prstGeom>
          <a:noFill/>
          <a:ln/>
        </p:spPr>
        <p:txBody>
          <a:bodyPr wrap="non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AI Reliability</a:t>
            </a:r>
            <a:endParaRPr lang="en-US" sz="2083" dirty="0"/>
          </a:p>
        </p:txBody>
      </p:sp>
      <p:sp>
        <p:nvSpPr>
          <p:cNvPr id="11" name="Text 5"/>
          <p:cNvSpPr/>
          <p:nvPr/>
        </p:nvSpPr>
        <p:spPr>
          <a:xfrm>
            <a:off x="7070366" y="4849350"/>
            <a:ext cx="6722269" cy="748235"/>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Ensuring that AI-driven decisions are accurate and reliable requires extensive testing and validation, particularly in a safety-critical environment like an airport.</a:t>
            </a:r>
            <a:endParaRPr lang="en-US" sz="1666" dirty="0"/>
          </a:p>
        </p:txBody>
      </p:sp>
      <p:pic>
        <p:nvPicPr>
          <p:cNvPr id="12" name="Image 4" descr="preencoded.png"/>
          <p:cNvPicPr>
            <a:picLocks noChangeAspect="1"/>
          </p:cNvPicPr>
          <p:nvPr/>
        </p:nvPicPr>
        <p:blipFill>
          <a:blip r:embed="rId7"/>
          <a:stretch>
            <a:fillRect/>
          </a:stretch>
        </p:blipFill>
        <p:spPr>
          <a:xfrm>
            <a:off x="6414967" y="6275957"/>
            <a:ext cx="528995" cy="389777"/>
          </a:xfrm>
          <a:prstGeom prst="rect">
            <a:avLst/>
          </a:prstGeom>
        </p:spPr>
      </p:pic>
      <p:sp>
        <p:nvSpPr>
          <p:cNvPr id="13" name="Text 6"/>
          <p:cNvSpPr/>
          <p:nvPr/>
        </p:nvSpPr>
        <p:spPr>
          <a:xfrm>
            <a:off x="7037520" y="6275957"/>
            <a:ext cx="5247561" cy="243622"/>
          </a:xfrm>
          <a:prstGeom prst="rect">
            <a:avLst/>
          </a:prstGeom>
          <a:noFill/>
          <a:ln/>
        </p:spPr>
        <p:txBody>
          <a:bodyPr wrap="non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Stakeholder Acceptance</a:t>
            </a:r>
            <a:endParaRPr lang="en-US" sz="2083" dirty="0"/>
          </a:p>
        </p:txBody>
      </p:sp>
      <p:sp>
        <p:nvSpPr>
          <p:cNvPr id="14" name="Text 7"/>
          <p:cNvSpPr/>
          <p:nvPr/>
        </p:nvSpPr>
        <p:spPr>
          <a:xfrm>
            <a:off x="7037520" y="6733514"/>
            <a:ext cx="6722269" cy="748235"/>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Training and Adaptation: Air traffic controllers, pilots, and ground personnel will need training to effectively use the new system. Building trust in AI recommendations is crucial for successful adoption.</a:t>
            </a:r>
            <a:endParaRPr lang="en-US" sz="1666" dirty="0"/>
          </a:p>
        </p:txBody>
      </p:sp>
    </p:spTree>
    <p:extLst>
      <p:ext uri="{BB962C8B-B14F-4D97-AF65-F5344CB8AC3E}">
        <p14:creationId xmlns:p14="http://schemas.microsoft.com/office/powerpoint/2010/main" val="33825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250"/>
                                        <p:tgtEl>
                                          <p:spTgt spid="6"/>
                                        </p:tgtEl>
                                      </p:cBhvr>
                                    </p:animEffect>
                                    <p:anim calcmode="lin" valueType="num">
                                      <p:cBhvr>
                                        <p:cTn id="7" dur="250"/>
                                        <p:tgtEl>
                                          <p:spTgt spid="6"/>
                                        </p:tgtEl>
                                        <p:attrNameLst>
                                          <p:attrName>ppt_x</p:attrName>
                                        </p:attrNameLst>
                                      </p:cBhvr>
                                      <p:tavLst>
                                        <p:tav tm="0">
                                          <p:val>
                                            <p:strVal val="ppt_x"/>
                                          </p:val>
                                        </p:tav>
                                        <p:tav tm="100000">
                                          <p:val>
                                            <p:strVal val="ppt_x"/>
                                          </p:val>
                                        </p:tav>
                                      </p:tavLst>
                                    </p:anim>
                                    <p:anim calcmode="lin" valueType="num">
                                      <p:cBhvr>
                                        <p:cTn id="8" dur="250"/>
                                        <p:tgtEl>
                                          <p:spTgt spid="6"/>
                                        </p:tgtEl>
                                        <p:attrNameLst>
                                          <p:attrName>ppt_y</p:attrName>
                                        </p:attrNameLst>
                                      </p:cBhvr>
                                      <p:tavLst>
                                        <p:tav tm="0">
                                          <p:val>
                                            <p:strVal val="ppt_y"/>
                                          </p:val>
                                        </p:tav>
                                        <p:tav tm="100000">
                                          <p:val>
                                            <p:strVal val="ppt_y+.1"/>
                                          </p:val>
                                        </p:tav>
                                      </p:tavLst>
                                    </p:anim>
                                    <p:set>
                                      <p:cBhvr>
                                        <p:cTn id="9" dur="1" fill="hold">
                                          <p:stCondLst>
                                            <p:cond delay="249"/>
                                          </p:stCondLst>
                                        </p:cTn>
                                        <p:tgtEl>
                                          <p:spTgt spid="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250"/>
                                        <p:tgtEl>
                                          <p:spTgt spid="7"/>
                                        </p:tgtEl>
                                      </p:cBhvr>
                                    </p:animEffect>
                                    <p:anim calcmode="lin" valueType="num">
                                      <p:cBhvr>
                                        <p:cTn id="12" dur="250"/>
                                        <p:tgtEl>
                                          <p:spTgt spid="7"/>
                                        </p:tgtEl>
                                        <p:attrNameLst>
                                          <p:attrName>ppt_x</p:attrName>
                                        </p:attrNameLst>
                                      </p:cBhvr>
                                      <p:tavLst>
                                        <p:tav tm="0">
                                          <p:val>
                                            <p:strVal val="ppt_x"/>
                                          </p:val>
                                        </p:tav>
                                        <p:tav tm="100000">
                                          <p:val>
                                            <p:strVal val="ppt_x"/>
                                          </p:val>
                                        </p:tav>
                                      </p:tavLst>
                                    </p:anim>
                                    <p:anim calcmode="lin" valueType="num">
                                      <p:cBhvr>
                                        <p:cTn id="13" dur="250"/>
                                        <p:tgtEl>
                                          <p:spTgt spid="7"/>
                                        </p:tgtEl>
                                        <p:attrNameLst>
                                          <p:attrName>ppt_y</p:attrName>
                                        </p:attrNameLst>
                                      </p:cBhvr>
                                      <p:tavLst>
                                        <p:tav tm="0">
                                          <p:val>
                                            <p:strVal val="ppt_y"/>
                                          </p:val>
                                        </p:tav>
                                        <p:tav tm="100000">
                                          <p:val>
                                            <p:strVal val="ppt_y+.1"/>
                                          </p:val>
                                        </p:tav>
                                      </p:tavLst>
                                    </p:anim>
                                    <p:set>
                                      <p:cBhvr>
                                        <p:cTn id="14" dur="1" fill="hold">
                                          <p:stCondLst>
                                            <p:cond delay="249"/>
                                          </p:stCondLst>
                                        </p:cTn>
                                        <p:tgtEl>
                                          <p:spTgt spid="7"/>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250"/>
                                        <p:tgtEl>
                                          <p:spTgt spid="8"/>
                                        </p:tgtEl>
                                      </p:cBhvr>
                                    </p:animEffect>
                                    <p:anim calcmode="lin" valueType="num">
                                      <p:cBhvr>
                                        <p:cTn id="17" dur="250"/>
                                        <p:tgtEl>
                                          <p:spTgt spid="8"/>
                                        </p:tgtEl>
                                        <p:attrNameLst>
                                          <p:attrName>ppt_x</p:attrName>
                                        </p:attrNameLst>
                                      </p:cBhvr>
                                      <p:tavLst>
                                        <p:tav tm="0">
                                          <p:val>
                                            <p:strVal val="ppt_x"/>
                                          </p:val>
                                        </p:tav>
                                        <p:tav tm="100000">
                                          <p:val>
                                            <p:strVal val="ppt_x"/>
                                          </p:val>
                                        </p:tav>
                                      </p:tavLst>
                                    </p:anim>
                                    <p:anim calcmode="lin" valueType="num">
                                      <p:cBhvr>
                                        <p:cTn id="18" dur="250"/>
                                        <p:tgtEl>
                                          <p:spTgt spid="8"/>
                                        </p:tgtEl>
                                        <p:attrNameLst>
                                          <p:attrName>ppt_y</p:attrName>
                                        </p:attrNameLst>
                                      </p:cBhvr>
                                      <p:tavLst>
                                        <p:tav tm="0">
                                          <p:val>
                                            <p:strVal val="ppt_y"/>
                                          </p:val>
                                        </p:tav>
                                        <p:tav tm="100000">
                                          <p:val>
                                            <p:strVal val="ppt_y+.1"/>
                                          </p:val>
                                        </p:tav>
                                      </p:tavLst>
                                    </p:anim>
                                    <p:set>
                                      <p:cBhvr>
                                        <p:cTn id="19" dur="1" fill="hold">
                                          <p:stCondLst>
                                            <p:cond delay="249"/>
                                          </p:stCondLst>
                                        </p:cTn>
                                        <p:tgtEl>
                                          <p:spTgt spid="8"/>
                                        </p:tgtEl>
                                        <p:attrNameLst>
                                          <p:attrName>style.visibility</p:attrName>
                                        </p:attrNameLst>
                                      </p:cBhvr>
                                      <p:to>
                                        <p:strVal val="hidden"/>
                                      </p:to>
                                    </p:set>
                                  </p:childTnLst>
                                </p:cTn>
                              </p:par>
                            </p:childTnLst>
                          </p:cTn>
                        </p:par>
                        <p:par>
                          <p:cTn id="20" fill="hold">
                            <p:stCondLst>
                              <p:cond delay="250"/>
                            </p:stCondLst>
                            <p:childTnLst>
                              <p:par>
                                <p:cTn id="21" presetID="42" presetClass="exit" presetSubtype="0" fill="hold" nodeType="afterEffect">
                                  <p:stCondLst>
                                    <p:cond delay="0"/>
                                  </p:stCondLst>
                                  <p:childTnLst>
                                    <p:animEffect transition="out" filter="fade">
                                      <p:cBhvr>
                                        <p:cTn id="22" dur="250"/>
                                        <p:tgtEl>
                                          <p:spTgt spid="9"/>
                                        </p:tgtEl>
                                      </p:cBhvr>
                                    </p:animEffect>
                                    <p:anim calcmode="lin" valueType="num">
                                      <p:cBhvr>
                                        <p:cTn id="23" dur="250"/>
                                        <p:tgtEl>
                                          <p:spTgt spid="9"/>
                                        </p:tgtEl>
                                        <p:attrNameLst>
                                          <p:attrName>ppt_x</p:attrName>
                                        </p:attrNameLst>
                                      </p:cBhvr>
                                      <p:tavLst>
                                        <p:tav tm="0">
                                          <p:val>
                                            <p:strVal val="ppt_x"/>
                                          </p:val>
                                        </p:tav>
                                        <p:tav tm="100000">
                                          <p:val>
                                            <p:strVal val="ppt_x"/>
                                          </p:val>
                                        </p:tav>
                                      </p:tavLst>
                                    </p:anim>
                                    <p:anim calcmode="lin" valueType="num">
                                      <p:cBhvr>
                                        <p:cTn id="24" dur="250"/>
                                        <p:tgtEl>
                                          <p:spTgt spid="9"/>
                                        </p:tgtEl>
                                        <p:attrNameLst>
                                          <p:attrName>ppt_y</p:attrName>
                                        </p:attrNameLst>
                                      </p:cBhvr>
                                      <p:tavLst>
                                        <p:tav tm="0">
                                          <p:val>
                                            <p:strVal val="ppt_y"/>
                                          </p:val>
                                        </p:tav>
                                        <p:tav tm="100000">
                                          <p:val>
                                            <p:strVal val="ppt_y+.1"/>
                                          </p:val>
                                        </p:tav>
                                      </p:tavLst>
                                    </p:anim>
                                    <p:set>
                                      <p:cBhvr>
                                        <p:cTn id="25" dur="1" fill="hold">
                                          <p:stCondLst>
                                            <p:cond delay="249"/>
                                          </p:stCondLst>
                                        </p:cTn>
                                        <p:tgtEl>
                                          <p:spTgt spid="9"/>
                                        </p:tgtEl>
                                        <p:attrNameLst>
                                          <p:attrName>style.visibility</p:attrName>
                                        </p:attrNameLst>
                                      </p:cBhvr>
                                      <p:to>
                                        <p:strVal val="hidden"/>
                                      </p:to>
                                    </p:set>
                                  </p:childTnLst>
                                </p:cTn>
                              </p:par>
                              <p:par>
                                <p:cTn id="26" presetID="42" presetClass="exit" presetSubtype="0" fill="hold" grpId="0" nodeType="withEffect">
                                  <p:stCondLst>
                                    <p:cond delay="0"/>
                                  </p:stCondLst>
                                  <p:childTnLst>
                                    <p:animEffect transition="out" filter="fade">
                                      <p:cBhvr>
                                        <p:cTn id="27" dur="250"/>
                                        <p:tgtEl>
                                          <p:spTgt spid="10"/>
                                        </p:tgtEl>
                                      </p:cBhvr>
                                    </p:animEffect>
                                    <p:anim calcmode="lin" valueType="num">
                                      <p:cBhvr>
                                        <p:cTn id="28" dur="250"/>
                                        <p:tgtEl>
                                          <p:spTgt spid="10"/>
                                        </p:tgtEl>
                                        <p:attrNameLst>
                                          <p:attrName>ppt_x</p:attrName>
                                        </p:attrNameLst>
                                      </p:cBhvr>
                                      <p:tavLst>
                                        <p:tav tm="0">
                                          <p:val>
                                            <p:strVal val="ppt_x"/>
                                          </p:val>
                                        </p:tav>
                                        <p:tav tm="100000">
                                          <p:val>
                                            <p:strVal val="ppt_x"/>
                                          </p:val>
                                        </p:tav>
                                      </p:tavLst>
                                    </p:anim>
                                    <p:anim calcmode="lin" valueType="num">
                                      <p:cBhvr>
                                        <p:cTn id="29" dur="250"/>
                                        <p:tgtEl>
                                          <p:spTgt spid="10"/>
                                        </p:tgtEl>
                                        <p:attrNameLst>
                                          <p:attrName>ppt_y</p:attrName>
                                        </p:attrNameLst>
                                      </p:cBhvr>
                                      <p:tavLst>
                                        <p:tav tm="0">
                                          <p:val>
                                            <p:strVal val="ppt_y"/>
                                          </p:val>
                                        </p:tav>
                                        <p:tav tm="100000">
                                          <p:val>
                                            <p:strVal val="ppt_y+.1"/>
                                          </p:val>
                                        </p:tav>
                                      </p:tavLst>
                                    </p:anim>
                                    <p:set>
                                      <p:cBhvr>
                                        <p:cTn id="30" dur="1" fill="hold">
                                          <p:stCondLst>
                                            <p:cond delay="249"/>
                                          </p:stCondLst>
                                        </p:cTn>
                                        <p:tgtEl>
                                          <p:spTgt spid="10"/>
                                        </p:tgtEl>
                                        <p:attrNameLst>
                                          <p:attrName>style.visibility</p:attrName>
                                        </p:attrNameLst>
                                      </p:cBhvr>
                                      <p:to>
                                        <p:strVal val="hidden"/>
                                      </p:to>
                                    </p:set>
                                  </p:childTnLst>
                                </p:cTn>
                              </p:par>
                              <p:par>
                                <p:cTn id="31" presetID="42" presetClass="exit" presetSubtype="0" fill="hold" grpId="0" nodeType="withEffect">
                                  <p:stCondLst>
                                    <p:cond delay="0"/>
                                  </p:stCondLst>
                                  <p:childTnLst>
                                    <p:animEffect transition="out" filter="fade">
                                      <p:cBhvr>
                                        <p:cTn id="32" dur="250"/>
                                        <p:tgtEl>
                                          <p:spTgt spid="11"/>
                                        </p:tgtEl>
                                      </p:cBhvr>
                                    </p:animEffect>
                                    <p:anim calcmode="lin" valueType="num">
                                      <p:cBhvr>
                                        <p:cTn id="33" dur="250"/>
                                        <p:tgtEl>
                                          <p:spTgt spid="11"/>
                                        </p:tgtEl>
                                        <p:attrNameLst>
                                          <p:attrName>ppt_x</p:attrName>
                                        </p:attrNameLst>
                                      </p:cBhvr>
                                      <p:tavLst>
                                        <p:tav tm="0">
                                          <p:val>
                                            <p:strVal val="ppt_x"/>
                                          </p:val>
                                        </p:tav>
                                        <p:tav tm="100000">
                                          <p:val>
                                            <p:strVal val="ppt_x"/>
                                          </p:val>
                                        </p:tav>
                                      </p:tavLst>
                                    </p:anim>
                                    <p:anim calcmode="lin" valueType="num">
                                      <p:cBhvr>
                                        <p:cTn id="34" dur="250"/>
                                        <p:tgtEl>
                                          <p:spTgt spid="11"/>
                                        </p:tgtEl>
                                        <p:attrNameLst>
                                          <p:attrName>ppt_y</p:attrName>
                                        </p:attrNameLst>
                                      </p:cBhvr>
                                      <p:tavLst>
                                        <p:tav tm="0">
                                          <p:val>
                                            <p:strVal val="ppt_y"/>
                                          </p:val>
                                        </p:tav>
                                        <p:tav tm="100000">
                                          <p:val>
                                            <p:strVal val="ppt_y+.1"/>
                                          </p:val>
                                        </p:tav>
                                      </p:tavLst>
                                    </p:anim>
                                    <p:set>
                                      <p:cBhvr>
                                        <p:cTn id="35" dur="1" fill="hold">
                                          <p:stCondLst>
                                            <p:cond delay="249"/>
                                          </p:stCondLst>
                                        </p:cTn>
                                        <p:tgtEl>
                                          <p:spTgt spid="11"/>
                                        </p:tgtEl>
                                        <p:attrNameLst>
                                          <p:attrName>style.visibility</p:attrName>
                                        </p:attrNameLst>
                                      </p:cBhvr>
                                      <p:to>
                                        <p:strVal val="hidden"/>
                                      </p:to>
                                    </p:set>
                                  </p:childTnLst>
                                </p:cTn>
                              </p:par>
                            </p:childTnLst>
                          </p:cTn>
                        </p:par>
                        <p:par>
                          <p:cTn id="36" fill="hold">
                            <p:stCondLst>
                              <p:cond delay="500"/>
                            </p:stCondLst>
                            <p:childTnLst>
                              <p:par>
                                <p:cTn id="37" presetID="42" presetClass="exit" presetSubtype="0" fill="hold" nodeType="afterEffect">
                                  <p:stCondLst>
                                    <p:cond delay="0"/>
                                  </p:stCondLst>
                                  <p:childTnLst>
                                    <p:animEffect transition="out" filter="fade">
                                      <p:cBhvr>
                                        <p:cTn id="38" dur="250"/>
                                        <p:tgtEl>
                                          <p:spTgt spid="12"/>
                                        </p:tgtEl>
                                      </p:cBhvr>
                                    </p:animEffect>
                                    <p:anim calcmode="lin" valueType="num">
                                      <p:cBhvr>
                                        <p:cTn id="39" dur="250"/>
                                        <p:tgtEl>
                                          <p:spTgt spid="12"/>
                                        </p:tgtEl>
                                        <p:attrNameLst>
                                          <p:attrName>ppt_x</p:attrName>
                                        </p:attrNameLst>
                                      </p:cBhvr>
                                      <p:tavLst>
                                        <p:tav tm="0">
                                          <p:val>
                                            <p:strVal val="ppt_x"/>
                                          </p:val>
                                        </p:tav>
                                        <p:tav tm="100000">
                                          <p:val>
                                            <p:strVal val="ppt_x"/>
                                          </p:val>
                                        </p:tav>
                                      </p:tavLst>
                                    </p:anim>
                                    <p:anim calcmode="lin" valueType="num">
                                      <p:cBhvr>
                                        <p:cTn id="40" dur="250"/>
                                        <p:tgtEl>
                                          <p:spTgt spid="12"/>
                                        </p:tgtEl>
                                        <p:attrNameLst>
                                          <p:attrName>ppt_y</p:attrName>
                                        </p:attrNameLst>
                                      </p:cBhvr>
                                      <p:tavLst>
                                        <p:tav tm="0">
                                          <p:val>
                                            <p:strVal val="ppt_y"/>
                                          </p:val>
                                        </p:tav>
                                        <p:tav tm="100000">
                                          <p:val>
                                            <p:strVal val="ppt_y+.1"/>
                                          </p:val>
                                        </p:tav>
                                      </p:tavLst>
                                    </p:anim>
                                    <p:set>
                                      <p:cBhvr>
                                        <p:cTn id="41" dur="1" fill="hold">
                                          <p:stCondLst>
                                            <p:cond delay="249"/>
                                          </p:stCondLst>
                                        </p:cTn>
                                        <p:tgtEl>
                                          <p:spTgt spid="12"/>
                                        </p:tgtEl>
                                        <p:attrNameLst>
                                          <p:attrName>style.visibility</p:attrName>
                                        </p:attrNameLst>
                                      </p:cBhvr>
                                      <p:to>
                                        <p:strVal val="hidden"/>
                                      </p:to>
                                    </p:set>
                                  </p:childTnLst>
                                </p:cTn>
                              </p:par>
                              <p:par>
                                <p:cTn id="42" presetID="42" presetClass="exit" presetSubtype="0" fill="hold" grpId="0" nodeType="withEffect">
                                  <p:stCondLst>
                                    <p:cond delay="0"/>
                                  </p:stCondLst>
                                  <p:childTnLst>
                                    <p:animEffect transition="out" filter="fade">
                                      <p:cBhvr>
                                        <p:cTn id="43" dur="250"/>
                                        <p:tgtEl>
                                          <p:spTgt spid="13"/>
                                        </p:tgtEl>
                                      </p:cBhvr>
                                    </p:animEffect>
                                    <p:anim calcmode="lin" valueType="num">
                                      <p:cBhvr>
                                        <p:cTn id="44" dur="250"/>
                                        <p:tgtEl>
                                          <p:spTgt spid="13"/>
                                        </p:tgtEl>
                                        <p:attrNameLst>
                                          <p:attrName>ppt_x</p:attrName>
                                        </p:attrNameLst>
                                      </p:cBhvr>
                                      <p:tavLst>
                                        <p:tav tm="0">
                                          <p:val>
                                            <p:strVal val="ppt_x"/>
                                          </p:val>
                                        </p:tav>
                                        <p:tav tm="100000">
                                          <p:val>
                                            <p:strVal val="ppt_x"/>
                                          </p:val>
                                        </p:tav>
                                      </p:tavLst>
                                    </p:anim>
                                    <p:anim calcmode="lin" valueType="num">
                                      <p:cBhvr>
                                        <p:cTn id="45" dur="250"/>
                                        <p:tgtEl>
                                          <p:spTgt spid="13"/>
                                        </p:tgtEl>
                                        <p:attrNameLst>
                                          <p:attrName>ppt_y</p:attrName>
                                        </p:attrNameLst>
                                      </p:cBhvr>
                                      <p:tavLst>
                                        <p:tav tm="0">
                                          <p:val>
                                            <p:strVal val="ppt_y"/>
                                          </p:val>
                                        </p:tav>
                                        <p:tav tm="100000">
                                          <p:val>
                                            <p:strVal val="ppt_y+.1"/>
                                          </p:val>
                                        </p:tav>
                                      </p:tavLst>
                                    </p:anim>
                                    <p:set>
                                      <p:cBhvr>
                                        <p:cTn id="46" dur="1" fill="hold">
                                          <p:stCondLst>
                                            <p:cond delay="249"/>
                                          </p:stCondLst>
                                        </p:cTn>
                                        <p:tgtEl>
                                          <p:spTgt spid="13"/>
                                        </p:tgtEl>
                                        <p:attrNameLst>
                                          <p:attrName>style.visibility</p:attrName>
                                        </p:attrNameLst>
                                      </p:cBhvr>
                                      <p:to>
                                        <p:strVal val="hidden"/>
                                      </p:to>
                                    </p:set>
                                  </p:childTnLst>
                                </p:cTn>
                              </p:par>
                              <p:par>
                                <p:cTn id="47" presetID="42" presetClass="exit" presetSubtype="0" fill="hold" grpId="0" nodeType="withEffect">
                                  <p:stCondLst>
                                    <p:cond delay="0"/>
                                  </p:stCondLst>
                                  <p:childTnLst>
                                    <p:animEffect transition="out" filter="fade">
                                      <p:cBhvr>
                                        <p:cTn id="48" dur="250"/>
                                        <p:tgtEl>
                                          <p:spTgt spid="14"/>
                                        </p:tgtEl>
                                      </p:cBhvr>
                                    </p:animEffect>
                                    <p:anim calcmode="lin" valueType="num">
                                      <p:cBhvr>
                                        <p:cTn id="49" dur="250"/>
                                        <p:tgtEl>
                                          <p:spTgt spid="14"/>
                                        </p:tgtEl>
                                        <p:attrNameLst>
                                          <p:attrName>ppt_x</p:attrName>
                                        </p:attrNameLst>
                                      </p:cBhvr>
                                      <p:tavLst>
                                        <p:tav tm="0">
                                          <p:val>
                                            <p:strVal val="ppt_x"/>
                                          </p:val>
                                        </p:tav>
                                        <p:tav tm="100000">
                                          <p:val>
                                            <p:strVal val="ppt_x"/>
                                          </p:val>
                                        </p:tav>
                                      </p:tavLst>
                                    </p:anim>
                                    <p:anim calcmode="lin" valueType="num">
                                      <p:cBhvr>
                                        <p:cTn id="50" dur="250"/>
                                        <p:tgtEl>
                                          <p:spTgt spid="14"/>
                                        </p:tgtEl>
                                        <p:attrNameLst>
                                          <p:attrName>ppt_y</p:attrName>
                                        </p:attrNameLst>
                                      </p:cBhvr>
                                      <p:tavLst>
                                        <p:tav tm="0">
                                          <p:val>
                                            <p:strVal val="ppt_y"/>
                                          </p:val>
                                        </p:tav>
                                        <p:tav tm="100000">
                                          <p:val>
                                            <p:strVal val="ppt_y+.1"/>
                                          </p:val>
                                        </p:tav>
                                      </p:tavLst>
                                    </p:anim>
                                    <p:set>
                                      <p:cBhvr>
                                        <p:cTn id="51" dur="1" fill="hold">
                                          <p:stCondLst>
                                            <p:cond delay="249"/>
                                          </p:stCondLst>
                                        </p:cTn>
                                        <p:tgtEl>
                                          <p:spTgt spid="14"/>
                                        </p:tgtEl>
                                        <p:attrNameLst>
                                          <p:attrName>style.visibility</p:attrName>
                                        </p:attrNameLst>
                                      </p:cBhvr>
                                      <p:to>
                                        <p:strVal val="hidden"/>
                                      </p:to>
                                    </p:set>
                                  </p:childTnLst>
                                </p:cTn>
                              </p:par>
                            </p:childTnLst>
                          </p:cTn>
                        </p:par>
                        <p:par>
                          <p:cTn id="52" fill="hold">
                            <p:stCondLst>
                              <p:cond delay="750"/>
                            </p:stCondLst>
                            <p:childTnLst>
                              <p:par>
                                <p:cTn id="53" presetID="42" presetClass="exit" presetSubtype="0" fill="hold" nodeType="afterEffect">
                                  <p:stCondLst>
                                    <p:cond delay="0"/>
                                  </p:stCondLst>
                                  <p:childTnLst>
                                    <p:animEffect transition="out" filter="fade">
                                      <p:cBhvr>
                                        <p:cTn id="54" dur="1000"/>
                                        <p:tgtEl>
                                          <p:spTgt spid="4"/>
                                        </p:tgtEl>
                                      </p:cBhvr>
                                    </p:animEffect>
                                    <p:anim calcmode="lin" valueType="num">
                                      <p:cBhvr>
                                        <p:cTn id="55" dur="1000"/>
                                        <p:tgtEl>
                                          <p:spTgt spid="4"/>
                                        </p:tgtEl>
                                        <p:attrNameLst>
                                          <p:attrName>ppt_x</p:attrName>
                                        </p:attrNameLst>
                                      </p:cBhvr>
                                      <p:tavLst>
                                        <p:tav tm="0">
                                          <p:val>
                                            <p:strVal val="ppt_x"/>
                                          </p:val>
                                        </p:tav>
                                        <p:tav tm="100000">
                                          <p:val>
                                            <p:strVal val="ppt_x"/>
                                          </p:val>
                                        </p:tav>
                                      </p:tavLst>
                                    </p:anim>
                                    <p:anim calcmode="lin" valueType="num">
                                      <p:cBhvr>
                                        <p:cTn id="56" dur="1000"/>
                                        <p:tgtEl>
                                          <p:spTgt spid="4"/>
                                        </p:tgtEl>
                                        <p:attrNameLst>
                                          <p:attrName>ppt_y</p:attrName>
                                        </p:attrNameLst>
                                      </p:cBhvr>
                                      <p:tavLst>
                                        <p:tav tm="0">
                                          <p:val>
                                            <p:strVal val="ppt_y"/>
                                          </p:val>
                                        </p:tav>
                                        <p:tav tm="100000">
                                          <p:val>
                                            <p:strVal val="ppt_y+.1"/>
                                          </p:val>
                                        </p:tav>
                                      </p:tavLst>
                                    </p:anim>
                                    <p:set>
                                      <p:cBhvr>
                                        <p:cTn id="57" dur="1" fill="hold">
                                          <p:stCondLst>
                                            <p:cond delay="999"/>
                                          </p:stCondLst>
                                        </p:cTn>
                                        <p:tgtEl>
                                          <p:spTgt spid="4"/>
                                        </p:tgtEl>
                                        <p:attrNameLst>
                                          <p:attrName>style.visibility</p:attrName>
                                        </p:attrNameLst>
                                      </p:cBhvr>
                                      <p:to>
                                        <p:strVal val="hidden"/>
                                      </p:to>
                                    </p:set>
                                  </p:childTnLst>
                                </p:cTn>
                              </p:par>
                              <p:par>
                                <p:cTn id="58" presetID="2" presetClass="exit" presetSubtype="4" fill="hold" grpId="0" nodeType="withEffect">
                                  <p:stCondLst>
                                    <p:cond delay="0"/>
                                  </p:stCondLst>
                                  <p:childTnLst>
                                    <p:anim calcmode="lin" valueType="num">
                                      <p:cBhvr additive="base">
                                        <p:cTn id="59" dur="500"/>
                                        <p:tgtEl>
                                          <p:spTgt spid="5"/>
                                        </p:tgtEl>
                                        <p:attrNameLst>
                                          <p:attrName>ppt_x</p:attrName>
                                        </p:attrNameLst>
                                      </p:cBhvr>
                                      <p:tavLst>
                                        <p:tav tm="0">
                                          <p:val>
                                            <p:strVal val="ppt_x"/>
                                          </p:val>
                                        </p:tav>
                                        <p:tav tm="100000">
                                          <p:val>
                                            <p:strVal val="ppt_x"/>
                                          </p:val>
                                        </p:tav>
                                      </p:tavLst>
                                    </p:anim>
                                    <p:anim calcmode="lin" valueType="num">
                                      <p:cBhvr additive="base">
                                        <p:cTn id="60" dur="500"/>
                                        <p:tgtEl>
                                          <p:spTgt spid="5"/>
                                        </p:tgtEl>
                                        <p:attrNameLst>
                                          <p:attrName>ppt_y</p:attrName>
                                        </p:attrNameLst>
                                      </p:cBhvr>
                                      <p:tavLst>
                                        <p:tav tm="0">
                                          <p:val>
                                            <p:strVal val="ppt_y"/>
                                          </p:val>
                                        </p:tav>
                                        <p:tav tm="100000">
                                          <p:val>
                                            <p:strVal val="1+ppt_h/2"/>
                                          </p:val>
                                        </p:tav>
                                      </p:tavLst>
                                    </p:anim>
                                    <p:set>
                                      <p:cBhvr>
                                        <p:cTn id="6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475" y="196905"/>
            <a:ext cx="13125569" cy="7741920"/>
          </a:xfrm>
          <a:prstGeom prst="roundRect">
            <a:avLst>
              <a:gd name="adj" fmla="val 1161"/>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752356" y="243841"/>
            <a:ext cx="3233353" cy="7694483"/>
          </a:xfrm>
          <a:prstGeom prst="rect">
            <a:avLst/>
          </a:prstGeom>
        </p:spPr>
      </p:pic>
      <p:sp>
        <p:nvSpPr>
          <p:cNvPr id="5" name="Text 1"/>
          <p:cNvSpPr/>
          <p:nvPr/>
        </p:nvSpPr>
        <p:spPr>
          <a:xfrm>
            <a:off x="6414968" y="243840"/>
            <a:ext cx="6722269" cy="2644616"/>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Conclusion: Revolutionizing Airport Ground Operations</a:t>
            </a:r>
            <a:endParaRPr lang="en-US" sz="4166" dirty="0"/>
          </a:p>
        </p:txBody>
      </p:sp>
      <p:sp>
        <p:nvSpPr>
          <p:cNvPr id="6" name="Shape 2"/>
          <p:cNvSpPr/>
          <p:nvPr/>
        </p:nvSpPr>
        <p:spPr>
          <a:xfrm>
            <a:off x="4234292" y="2594074"/>
            <a:ext cx="481961" cy="487121"/>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7" name="Text 3"/>
          <p:cNvSpPr/>
          <p:nvPr/>
        </p:nvSpPr>
        <p:spPr>
          <a:xfrm>
            <a:off x="4339802" y="2631162"/>
            <a:ext cx="261124"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1</a:t>
            </a:r>
            <a:endParaRPr lang="en-US" sz="2314" dirty="0"/>
          </a:p>
        </p:txBody>
      </p:sp>
      <p:sp>
        <p:nvSpPr>
          <p:cNvPr id="8" name="Text 4"/>
          <p:cNvSpPr/>
          <p:nvPr/>
        </p:nvSpPr>
        <p:spPr>
          <a:xfrm>
            <a:off x="4849509" y="2557819"/>
            <a:ext cx="4371524"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Enhanced Safety</a:t>
            </a:r>
            <a:endParaRPr lang="en-US" sz="2083" dirty="0"/>
          </a:p>
        </p:txBody>
      </p:sp>
      <p:sp>
        <p:nvSpPr>
          <p:cNvPr id="9" name="Text 5"/>
          <p:cNvSpPr/>
          <p:nvPr/>
        </p:nvSpPr>
        <p:spPr>
          <a:xfrm>
            <a:off x="4849509" y="3346013"/>
            <a:ext cx="4371524" cy="2030968"/>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AI-powered systems can detect potential hazards and issue real-time alerts to ground personnel, minimizing the risk of accidents and incidents.</a:t>
            </a:r>
            <a:endParaRPr lang="en-US" sz="1666" dirty="0"/>
          </a:p>
        </p:txBody>
      </p:sp>
      <p:sp>
        <p:nvSpPr>
          <p:cNvPr id="10" name="Shape 6"/>
          <p:cNvSpPr/>
          <p:nvPr/>
        </p:nvSpPr>
        <p:spPr>
          <a:xfrm>
            <a:off x="9306696" y="2582168"/>
            <a:ext cx="489796" cy="499027"/>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1" name="Text 7"/>
          <p:cNvSpPr/>
          <p:nvPr/>
        </p:nvSpPr>
        <p:spPr>
          <a:xfrm>
            <a:off x="9354289" y="2655511"/>
            <a:ext cx="393058"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2</a:t>
            </a:r>
            <a:endParaRPr lang="en-US" sz="2314" dirty="0"/>
          </a:p>
        </p:txBody>
      </p:sp>
      <p:sp>
        <p:nvSpPr>
          <p:cNvPr id="12" name="Text 8"/>
          <p:cNvSpPr/>
          <p:nvPr/>
        </p:nvSpPr>
        <p:spPr>
          <a:xfrm>
            <a:off x="9873258" y="2582168"/>
            <a:ext cx="4004667"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Increased Efficiency</a:t>
            </a:r>
            <a:endParaRPr lang="en-US" sz="2083" dirty="0"/>
          </a:p>
        </p:txBody>
      </p:sp>
      <p:sp>
        <p:nvSpPr>
          <p:cNvPr id="13" name="Text 9"/>
          <p:cNvSpPr/>
          <p:nvPr/>
        </p:nvSpPr>
        <p:spPr>
          <a:xfrm>
            <a:off x="9873258" y="3370362"/>
            <a:ext cx="4004667" cy="2030968"/>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Real-time data analysis enables optimization of aircraft movements, reducing delays and maximizing overall airport throughput.</a:t>
            </a:r>
            <a:endParaRPr lang="en-US" sz="1666" dirty="0"/>
          </a:p>
        </p:txBody>
      </p:sp>
      <p:sp>
        <p:nvSpPr>
          <p:cNvPr id="14" name="Shape 10"/>
          <p:cNvSpPr/>
          <p:nvPr/>
        </p:nvSpPr>
        <p:spPr>
          <a:xfrm>
            <a:off x="4242599" y="5321832"/>
            <a:ext cx="510092"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5" name="Text 11"/>
          <p:cNvSpPr/>
          <p:nvPr/>
        </p:nvSpPr>
        <p:spPr>
          <a:xfrm>
            <a:off x="4269865" y="5357075"/>
            <a:ext cx="510092"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3</a:t>
            </a:r>
            <a:endParaRPr lang="en-US" sz="2314" dirty="0"/>
          </a:p>
        </p:txBody>
      </p:sp>
      <p:sp>
        <p:nvSpPr>
          <p:cNvPr id="16" name="Text 12"/>
          <p:cNvSpPr/>
          <p:nvPr/>
        </p:nvSpPr>
        <p:spPr>
          <a:xfrm>
            <a:off x="4856724" y="5283732"/>
            <a:ext cx="4284538" cy="991910"/>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Cost-Effectiveness</a:t>
            </a:r>
            <a:endParaRPr lang="en-US" sz="2083" dirty="0"/>
          </a:p>
        </p:txBody>
      </p:sp>
      <p:sp>
        <p:nvSpPr>
          <p:cNvPr id="17" name="Text 13"/>
          <p:cNvSpPr/>
          <p:nvPr/>
        </p:nvSpPr>
        <p:spPr>
          <a:xfrm>
            <a:off x="4817462" y="6156007"/>
            <a:ext cx="4284538" cy="2030968"/>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By automating tasks and improving operational efficiency, AI-powered systems can deliver significant cost savings for airports.</a:t>
            </a:r>
            <a:endParaRPr lang="en-US" sz="1666" dirty="0"/>
          </a:p>
        </p:txBody>
      </p:sp>
      <p:sp>
        <p:nvSpPr>
          <p:cNvPr id="18" name="Shape 14"/>
          <p:cNvSpPr/>
          <p:nvPr/>
        </p:nvSpPr>
        <p:spPr>
          <a:xfrm>
            <a:off x="9428260" y="5485507"/>
            <a:ext cx="440650"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9" name="Text 15"/>
          <p:cNvSpPr/>
          <p:nvPr/>
        </p:nvSpPr>
        <p:spPr>
          <a:xfrm>
            <a:off x="9430760" y="5539800"/>
            <a:ext cx="485321"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4</a:t>
            </a:r>
            <a:endParaRPr lang="en-US" sz="2314" dirty="0"/>
          </a:p>
        </p:txBody>
      </p:sp>
      <p:sp>
        <p:nvSpPr>
          <p:cNvPr id="20" name="Text 16"/>
          <p:cNvSpPr/>
          <p:nvPr/>
        </p:nvSpPr>
        <p:spPr>
          <a:xfrm>
            <a:off x="10023335" y="5466457"/>
            <a:ext cx="3931476"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Future-Proofing</a:t>
            </a:r>
            <a:endParaRPr lang="en-US" sz="2083" dirty="0"/>
          </a:p>
        </p:txBody>
      </p:sp>
      <p:sp>
        <p:nvSpPr>
          <p:cNvPr id="21" name="Text 17"/>
          <p:cNvSpPr/>
          <p:nvPr/>
        </p:nvSpPr>
        <p:spPr>
          <a:xfrm>
            <a:off x="9834814" y="6054626"/>
            <a:ext cx="4081553" cy="236946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The integration of AI and sensor technology offers a scalable and adaptable solution, ensuring the system evolves alongside future advancements in aviation technology.</a:t>
            </a:r>
            <a:endParaRPr lang="en-US" sz="1666" dirty="0"/>
          </a:p>
        </p:txBody>
      </p:sp>
    </p:spTree>
    <p:extLst>
      <p:ext uri="{BB962C8B-B14F-4D97-AF65-F5344CB8AC3E}">
        <p14:creationId xmlns:p14="http://schemas.microsoft.com/office/powerpoint/2010/main" val="315016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8507" y="1483638"/>
            <a:ext cx="13753267" cy="5262324"/>
          </a:xfrm>
          <a:prstGeom prst="roundRect">
            <a:avLst>
              <a:gd name="adj" fmla="val 3000"/>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438507" y="1483638"/>
            <a:ext cx="5157430" cy="5262324"/>
          </a:xfrm>
          <a:prstGeom prst="rect">
            <a:avLst/>
          </a:prstGeom>
          <a:gradFill>
            <a:gsLst>
              <a:gs pos="17000">
                <a:srgbClr val="0000A8"/>
              </a:gs>
              <a:gs pos="89000">
                <a:srgbClr val="33CCFF"/>
              </a:gs>
            </a:gsLst>
            <a:lin ang="2700000" scaled="1"/>
          </a:gradFill>
        </p:spPr>
      </p:pic>
      <p:sp>
        <p:nvSpPr>
          <p:cNvPr id="5" name="Text 1"/>
          <p:cNvSpPr/>
          <p:nvPr/>
        </p:nvSpPr>
        <p:spPr>
          <a:xfrm>
            <a:off x="6363295" y="2379702"/>
            <a:ext cx="5481637" cy="685205"/>
          </a:xfrm>
          <a:prstGeom prst="rect">
            <a:avLst/>
          </a:prstGeom>
          <a:noFill/>
          <a:ln/>
        </p:spPr>
        <p:txBody>
          <a:bodyPr wrap="none" rtlCol="0" anchor="t"/>
          <a:lstStyle/>
          <a:p>
            <a:pPr marL="0" indent="0">
              <a:lnSpc>
                <a:spcPts val="5395"/>
              </a:lnSpc>
              <a:buNone/>
            </a:pPr>
            <a:r>
              <a:rPr lang="en-US" sz="4316" b="1" dirty="0">
                <a:solidFill>
                  <a:srgbClr val="F0F4F1"/>
                </a:solidFill>
                <a:latin typeface="Syne" pitchFamily="34" charset="0"/>
                <a:ea typeface="Syne" pitchFamily="34" charset="-122"/>
                <a:cs typeface="Syne" pitchFamily="34" charset="-120"/>
              </a:rPr>
              <a:t>Introduction</a:t>
            </a:r>
            <a:endParaRPr lang="en-US" sz="4316" dirty="0"/>
          </a:p>
        </p:txBody>
      </p:sp>
      <p:sp>
        <p:nvSpPr>
          <p:cNvPr id="6" name="Text 2"/>
          <p:cNvSpPr/>
          <p:nvPr/>
        </p:nvSpPr>
        <p:spPr>
          <a:xfrm>
            <a:off x="6363295" y="3393758"/>
            <a:ext cx="7061002" cy="2456140"/>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Airports globally face increasing challenges in managing runway and taxiway operations due to growing air traffic, heightened safety requirements, and the need for operational efficiency. This case study addresses how innovations in sensor technology and real-time data processing can be applied to develop a smart runway and taxiway management system, focusing on enhancing safety, improving traffic flow, and maximizing operational efficiency at busy airports.</a:t>
            </a:r>
            <a:endParaRPr lang="en-US" sz="172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8507" y="1483638"/>
            <a:ext cx="13753267" cy="5262324"/>
          </a:xfrm>
          <a:prstGeom prst="roundRect">
            <a:avLst>
              <a:gd name="adj" fmla="val 3000"/>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034224" y="1483638"/>
            <a:ext cx="5157430" cy="5262324"/>
          </a:xfrm>
          <a:prstGeom prst="rect">
            <a:avLst/>
          </a:prstGeom>
        </p:spPr>
      </p:pic>
      <p:sp>
        <p:nvSpPr>
          <p:cNvPr id="5" name="Text 1"/>
          <p:cNvSpPr/>
          <p:nvPr/>
        </p:nvSpPr>
        <p:spPr>
          <a:xfrm>
            <a:off x="1205865" y="2212538"/>
            <a:ext cx="7061002" cy="1370409"/>
          </a:xfrm>
          <a:prstGeom prst="rect">
            <a:avLst/>
          </a:prstGeom>
          <a:noFill/>
          <a:ln/>
        </p:spPr>
        <p:txBody>
          <a:bodyPr wrap="square" rtlCol="0" anchor="t"/>
          <a:lstStyle/>
          <a:p>
            <a:pPr marL="0" indent="0">
              <a:lnSpc>
                <a:spcPts val="5395"/>
              </a:lnSpc>
              <a:buNone/>
            </a:pPr>
            <a:r>
              <a:rPr lang="en-US" sz="4316" b="1" dirty="0">
                <a:solidFill>
                  <a:srgbClr val="F0F4F1"/>
                </a:solidFill>
                <a:latin typeface="Syne" pitchFamily="34" charset="0"/>
                <a:ea typeface="Syne" pitchFamily="34" charset="-122"/>
                <a:cs typeface="Syne" pitchFamily="34" charset="-120"/>
              </a:rPr>
              <a:t>Problem Statement</a:t>
            </a:r>
            <a:endParaRPr lang="en-US" sz="4316" dirty="0"/>
          </a:p>
        </p:txBody>
      </p:sp>
      <p:sp>
        <p:nvSpPr>
          <p:cNvPr id="6" name="Text 2"/>
          <p:cNvSpPr/>
          <p:nvPr/>
        </p:nvSpPr>
        <p:spPr>
          <a:xfrm>
            <a:off x="1205745" y="3309163"/>
            <a:ext cx="7061002" cy="2105263"/>
          </a:xfrm>
          <a:prstGeom prst="rect">
            <a:avLst/>
          </a:prstGeom>
          <a:noFill/>
          <a:ln/>
        </p:spPr>
        <p:txBody>
          <a:bodyPr wrap="square" rtlCol="0" anchor="t"/>
          <a:lstStyle/>
          <a:p>
            <a:pPr marL="0" indent="0">
              <a:lnSpc>
                <a:spcPts val="2762"/>
              </a:lnSpc>
              <a:buNone/>
            </a:pPr>
            <a:r>
              <a:rPr lang="en-US" sz="1727" dirty="0">
                <a:solidFill>
                  <a:srgbClr val="FFFFFF"/>
                </a:solidFill>
                <a:latin typeface="Syne" pitchFamily="34" charset="0"/>
                <a:ea typeface="Syne" pitchFamily="34" charset="-122"/>
                <a:cs typeface="Syne" pitchFamily="34" charset="-120"/>
              </a:rPr>
              <a:t>The primary objective is to develop a smart runway and taxiway management system that can efficiently monitor, manage, and optimize aircraft and ground vehicle movements. This system must use advanced sensor technology and real-time data processing to provide accurate, timely information to air traffic controllers and ground personnel, thereby improving safety, reducing delays, and increasing airport throughput.</a:t>
            </a:r>
            <a:endParaRPr lang="en-US" sz="172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22753" y="243840"/>
            <a:ext cx="10584894" cy="7861935"/>
          </a:xfrm>
          <a:prstGeom prst="roundRect">
            <a:avLst>
              <a:gd name="adj" fmla="val 1503"/>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2022753" y="243840"/>
            <a:ext cx="3969306" cy="7861935"/>
          </a:xfrm>
          <a:prstGeom prst="rect">
            <a:avLst/>
          </a:prstGeom>
        </p:spPr>
      </p:pic>
      <p:sp>
        <p:nvSpPr>
          <p:cNvPr id="5" name="Text 1"/>
          <p:cNvSpPr/>
          <p:nvPr/>
        </p:nvSpPr>
        <p:spPr>
          <a:xfrm>
            <a:off x="6566416" y="695087"/>
            <a:ext cx="5466755" cy="1538407"/>
          </a:xfrm>
          <a:prstGeom prst="rect">
            <a:avLst/>
          </a:prstGeom>
          <a:noFill/>
          <a:ln/>
        </p:spPr>
        <p:txBody>
          <a:bodyPr wrap="square" rtlCol="0" anchor="t"/>
          <a:lstStyle/>
          <a:p>
            <a:pPr marL="0" indent="0">
              <a:lnSpc>
                <a:spcPts val="4038"/>
              </a:lnSpc>
              <a:buNone/>
            </a:pPr>
            <a:r>
              <a:rPr lang="en-US" sz="3230" b="1" dirty="0">
                <a:solidFill>
                  <a:srgbClr val="F0F4F1"/>
                </a:solidFill>
                <a:latin typeface="Syne" pitchFamily="34" charset="0"/>
                <a:ea typeface="Syne" pitchFamily="34" charset="-122"/>
                <a:cs typeface="Syne" pitchFamily="34" charset="-120"/>
              </a:rPr>
              <a:t>Analysis of Current Challenges</a:t>
            </a:r>
            <a:endParaRPr lang="en-US" sz="3230" dirty="0"/>
          </a:p>
        </p:txBody>
      </p:sp>
      <p:sp>
        <p:nvSpPr>
          <p:cNvPr id="6" name="Text 2"/>
          <p:cNvSpPr/>
          <p:nvPr/>
        </p:nvSpPr>
        <p:spPr>
          <a:xfrm>
            <a:off x="6566416" y="2643664"/>
            <a:ext cx="1555194" cy="769025"/>
          </a:xfrm>
          <a:prstGeom prst="rect">
            <a:avLst/>
          </a:prstGeom>
          <a:noFill/>
          <a:ln/>
        </p:spPr>
        <p:txBody>
          <a:bodyPr wrap="square" rtlCol="0" anchor="t"/>
          <a:lstStyle/>
          <a:p>
            <a:pPr marL="0" indent="0">
              <a:lnSpc>
                <a:spcPts val="2019"/>
              </a:lnSpc>
              <a:buNone/>
            </a:pPr>
            <a:r>
              <a:rPr lang="en-US" sz="1615" b="1" dirty="0">
                <a:solidFill>
                  <a:srgbClr val="F0F4F1"/>
                </a:solidFill>
                <a:latin typeface="Syne" pitchFamily="34" charset="0"/>
                <a:ea typeface="Syne" pitchFamily="34" charset="-122"/>
                <a:cs typeface="Syne" pitchFamily="34" charset="-120"/>
              </a:rPr>
              <a:t>Safety </a:t>
            </a:r>
            <a:r>
              <a:rPr lang="en-US" b="1" dirty="0">
                <a:solidFill>
                  <a:srgbClr val="F0F4F1"/>
                </a:solidFill>
                <a:latin typeface="Syne" pitchFamily="34" charset="0"/>
                <a:ea typeface="Syne" pitchFamily="34" charset="-122"/>
                <a:cs typeface="Syne" pitchFamily="34" charset="-120"/>
              </a:rPr>
              <a:t>Concerns</a:t>
            </a:r>
            <a:endParaRPr lang="en-US" dirty="0"/>
          </a:p>
        </p:txBody>
      </p:sp>
      <p:sp>
        <p:nvSpPr>
          <p:cNvPr id="7" name="Text 3"/>
          <p:cNvSpPr/>
          <p:nvPr/>
        </p:nvSpPr>
        <p:spPr>
          <a:xfrm>
            <a:off x="6566415" y="3304043"/>
            <a:ext cx="1555194" cy="4207073"/>
          </a:xfrm>
          <a:prstGeom prst="rect">
            <a:avLst/>
          </a:prstGeom>
          <a:noFill/>
          <a:ln/>
        </p:spPr>
        <p:txBody>
          <a:bodyPr wrap="square" rtlCol="0" anchor="t"/>
          <a:lstStyle/>
          <a:p>
            <a:pPr marL="0" indent="0">
              <a:lnSpc>
                <a:spcPts val="2068"/>
              </a:lnSpc>
              <a:buNone/>
            </a:pPr>
            <a:r>
              <a:rPr lang="en-US" sz="1400" dirty="0">
                <a:solidFill>
                  <a:srgbClr val="FFFFFF"/>
                </a:solidFill>
                <a:latin typeface="Syne" pitchFamily="34" charset="0"/>
                <a:ea typeface="Syne" pitchFamily="34" charset="-122"/>
                <a:cs typeface="Syne" pitchFamily="34" charset="-120"/>
              </a:rPr>
              <a:t>Runway incursions, where unauthorized vehicles or aircraft enter active runways, pose significant safety risks. - Existing systems may lack the precision and real-time capability needed to detect and prevent such incidents.</a:t>
            </a:r>
            <a:endParaRPr lang="en-US" sz="1400" dirty="0"/>
          </a:p>
        </p:txBody>
      </p:sp>
      <p:sp>
        <p:nvSpPr>
          <p:cNvPr id="8" name="Text 4"/>
          <p:cNvSpPr/>
          <p:nvPr/>
        </p:nvSpPr>
        <p:spPr>
          <a:xfrm>
            <a:off x="8529518" y="2643664"/>
            <a:ext cx="1963102" cy="1025366"/>
          </a:xfrm>
          <a:prstGeom prst="rect">
            <a:avLst/>
          </a:prstGeom>
          <a:noFill/>
          <a:ln/>
        </p:spPr>
        <p:txBody>
          <a:bodyPr wrap="square" rtlCol="0" anchor="t"/>
          <a:lstStyle/>
          <a:p>
            <a:pPr marL="0" indent="0">
              <a:lnSpc>
                <a:spcPts val="2019"/>
              </a:lnSpc>
              <a:buNone/>
            </a:pPr>
            <a:r>
              <a:rPr lang="en-US" b="1" dirty="0">
                <a:solidFill>
                  <a:srgbClr val="F0F4F1"/>
                </a:solidFill>
                <a:latin typeface="Syne" pitchFamily="34" charset="0"/>
                <a:ea typeface="Syne" pitchFamily="34" charset="-122"/>
                <a:cs typeface="Syne" pitchFamily="34" charset="-120"/>
              </a:rPr>
              <a:t>Traffic Flow Management</a:t>
            </a:r>
            <a:endParaRPr lang="en-US" dirty="0"/>
          </a:p>
        </p:txBody>
      </p:sp>
      <p:sp>
        <p:nvSpPr>
          <p:cNvPr id="9" name="Text 5"/>
          <p:cNvSpPr/>
          <p:nvPr/>
        </p:nvSpPr>
        <p:spPr>
          <a:xfrm>
            <a:off x="8469868" y="3304043"/>
            <a:ext cx="1555194" cy="3148965"/>
          </a:xfrm>
          <a:prstGeom prst="rect">
            <a:avLst/>
          </a:prstGeom>
          <a:noFill/>
          <a:ln/>
        </p:spPr>
        <p:txBody>
          <a:bodyPr wrap="square" rtlCol="0" anchor="t"/>
          <a:lstStyle/>
          <a:p>
            <a:pPr marL="0" indent="0">
              <a:lnSpc>
                <a:spcPts val="2068"/>
              </a:lnSpc>
              <a:buNone/>
            </a:pPr>
            <a:r>
              <a:rPr lang="en-US" sz="1400" dirty="0">
                <a:solidFill>
                  <a:srgbClr val="FFFFFF"/>
                </a:solidFill>
                <a:latin typeface="Syne" pitchFamily="34" charset="0"/>
                <a:ea typeface="Syne" pitchFamily="34" charset="-122"/>
                <a:cs typeface="Syne" pitchFamily="34" charset="-120"/>
              </a:rPr>
              <a:t>The increase in air traffic leads to congestion on runways and taxiways, causing delays. Traditional management systems may not efficiently optimize the flow of aircraft, leading to inefficiencies.</a:t>
            </a:r>
            <a:endParaRPr lang="en-US" sz="1400" dirty="0"/>
          </a:p>
        </p:txBody>
      </p:sp>
      <p:sp>
        <p:nvSpPr>
          <p:cNvPr id="10" name="Text 6"/>
          <p:cNvSpPr/>
          <p:nvPr/>
        </p:nvSpPr>
        <p:spPr>
          <a:xfrm>
            <a:off x="10492621" y="2643664"/>
            <a:ext cx="1555194" cy="1025366"/>
          </a:xfrm>
          <a:prstGeom prst="rect">
            <a:avLst/>
          </a:prstGeom>
          <a:noFill/>
          <a:ln/>
        </p:spPr>
        <p:txBody>
          <a:bodyPr wrap="square" rtlCol="0" anchor="t"/>
          <a:lstStyle/>
          <a:p>
            <a:pPr marL="0" indent="0">
              <a:lnSpc>
                <a:spcPts val="2019"/>
              </a:lnSpc>
              <a:buNone/>
            </a:pPr>
            <a:r>
              <a:rPr lang="en-US" sz="1615" b="1" dirty="0">
                <a:solidFill>
                  <a:srgbClr val="F0F4F1"/>
                </a:solidFill>
                <a:latin typeface="Syne" pitchFamily="34" charset="0"/>
                <a:ea typeface="Syne" pitchFamily="34" charset="-122"/>
                <a:cs typeface="Syne" pitchFamily="34" charset="-120"/>
              </a:rPr>
              <a:t>Operational Efficiency</a:t>
            </a:r>
            <a:endParaRPr lang="en-US" sz="1615" dirty="0"/>
          </a:p>
        </p:txBody>
      </p:sp>
      <p:sp>
        <p:nvSpPr>
          <p:cNvPr id="11" name="Text 7"/>
          <p:cNvSpPr/>
          <p:nvPr/>
        </p:nvSpPr>
        <p:spPr>
          <a:xfrm>
            <a:off x="10448985" y="3304043"/>
            <a:ext cx="1555194" cy="3673793"/>
          </a:xfrm>
          <a:prstGeom prst="rect">
            <a:avLst/>
          </a:prstGeom>
          <a:noFill/>
          <a:ln/>
        </p:spPr>
        <p:txBody>
          <a:bodyPr wrap="square" rtlCol="0" anchor="t"/>
          <a:lstStyle/>
          <a:p>
            <a:pPr marL="0" indent="0">
              <a:lnSpc>
                <a:spcPts val="2068"/>
              </a:lnSpc>
              <a:buNone/>
            </a:pPr>
            <a:r>
              <a:rPr lang="en-US" sz="1400" dirty="0">
                <a:solidFill>
                  <a:srgbClr val="FFFFFF"/>
                </a:solidFill>
                <a:latin typeface="Syne" pitchFamily="34" charset="0"/>
                <a:ea typeface="Syne" pitchFamily="34" charset="-122"/>
                <a:cs typeface="Syne" pitchFamily="34" charset="-120"/>
              </a:rPr>
              <a:t>Airports must maximize runway and taxiway utilization to handle increasing traffic without compromising safety. Delays in aircraft taxiing and takeoff/landing operations reduce overall airport efficiency and throughput.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8507" y="808196"/>
            <a:ext cx="13753267" cy="6613207"/>
          </a:xfrm>
          <a:prstGeom prst="roundRect">
            <a:avLst>
              <a:gd name="adj" fmla="val 2387"/>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438507" y="808196"/>
            <a:ext cx="13753267" cy="6613207"/>
          </a:xfrm>
          <a:prstGeom prst="rect">
            <a:avLst/>
          </a:prstGeom>
        </p:spPr>
      </p:pic>
      <p:sp>
        <p:nvSpPr>
          <p:cNvPr id="5" name="Shape 1"/>
          <p:cNvSpPr/>
          <p:nvPr/>
        </p:nvSpPr>
        <p:spPr>
          <a:xfrm>
            <a:off x="438507" y="819626"/>
            <a:ext cx="13753267" cy="6613207"/>
          </a:xfrm>
          <a:prstGeom prst="roundRect">
            <a:avLst>
              <a:gd name="adj" fmla="val 2387"/>
            </a:avLst>
          </a:prstGeom>
          <a:solidFill>
            <a:srgbClr val="547808">
              <a:alpha val="80000"/>
            </a:srgbClr>
          </a:solidFill>
          <a:ln/>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6" name="Text 2"/>
          <p:cNvSpPr/>
          <p:nvPr/>
        </p:nvSpPr>
        <p:spPr>
          <a:xfrm>
            <a:off x="1205865" y="1411129"/>
            <a:ext cx="12218551" cy="2055614"/>
          </a:xfrm>
          <a:prstGeom prst="rect">
            <a:avLst/>
          </a:prstGeom>
          <a:noFill/>
          <a:ln/>
        </p:spPr>
        <p:txBody>
          <a:bodyPr wrap="square" rtlCol="0" anchor="t"/>
          <a:lstStyle/>
          <a:p>
            <a:pPr marL="0" indent="0">
              <a:lnSpc>
                <a:spcPts val="5395"/>
              </a:lnSpc>
              <a:buNone/>
            </a:pPr>
            <a:r>
              <a:rPr lang="en-US" sz="4316" b="1" dirty="0">
                <a:solidFill>
                  <a:srgbClr val="F0F4F1"/>
                </a:solidFill>
                <a:latin typeface="Syne" pitchFamily="34" charset="0"/>
                <a:ea typeface="Syne" pitchFamily="34" charset="-122"/>
                <a:cs typeface="Syne" pitchFamily="34" charset="-120"/>
              </a:rPr>
              <a:t>Innovative Approach: AI-Powered Sensor Integration for Predictive Analytics</a:t>
            </a:r>
            <a:endParaRPr lang="en-US" sz="4316" dirty="0"/>
          </a:p>
        </p:txBody>
      </p:sp>
      <p:sp>
        <p:nvSpPr>
          <p:cNvPr id="7" name="Text 3"/>
          <p:cNvSpPr/>
          <p:nvPr/>
        </p:nvSpPr>
        <p:spPr>
          <a:xfrm>
            <a:off x="1205865" y="4014788"/>
            <a:ext cx="3715822" cy="1027628"/>
          </a:xfrm>
          <a:prstGeom prst="rect">
            <a:avLst/>
          </a:prstGeom>
          <a:noFill/>
          <a:ln/>
        </p:spPr>
        <p:txBody>
          <a:bodyPr wrap="square" rtlCol="0" anchor="t"/>
          <a:lstStyle/>
          <a:p>
            <a:pPr marL="0" indent="0">
              <a:lnSpc>
                <a:spcPts val="2698"/>
              </a:lnSpc>
              <a:buNone/>
            </a:pPr>
            <a:r>
              <a:rPr lang="en-US" sz="2158" b="1" dirty="0">
                <a:solidFill>
                  <a:srgbClr val="F0F4F1"/>
                </a:solidFill>
                <a:latin typeface="Syne" pitchFamily="34" charset="0"/>
                <a:ea typeface="Syne" pitchFamily="34" charset="-122"/>
                <a:cs typeface="Syne" pitchFamily="34" charset="-120"/>
              </a:rPr>
              <a:t>Sensor Technology Integration</a:t>
            </a:r>
            <a:endParaRPr lang="en-US" sz="2158" dirty="0"/>
          </a:p>
        </p:txBody>
      </p:sp>
      <p:sp>
        <p:nvSpPr>
          <p:cNvPr id="8" name="Text 4"/>
          <p:cNvSpPr/>
          <p:nvPr/>
        </p:nvSpPr>
        <p:spPr>
          <a:xfrm>
            <a:off x="1556623" y="5261610"/>
            <a:ext cx="3365063" cy="350877"/>
          </a:xfrm>
          <a:prstGeom prst="rect">
            <a:avLst/>
          </a:prstGeom>
          <a:noFill/>
          <a:ln/>
        </p:spPr>
        <p:txBody>
          <a:bodyPr wrap="none" rtlCol="0" anchor="t"/>
          <a:lstStyle/>
          <a:p>
            <a:pPr marL="342900" indent="-342900" algn="l">
              <a:lnSpc>
                <a:spcPts val="2762"/>
              </a:lnSpc>
              <a:buSzPct val="100000"/>
              <a:buFont typeface="+mj-lt"/>
              <a:buAutoNum type="arabicPeriod"/>
            </a:pPr>
            <a:r>
              <a:rPr lang="en-US" sz="1727" dirty="0">
                <a:solidFill>
                  <a:srgbClr val="FFFFFF"/>
                </a:solidFill>
                <a:latin typeface="Syne" pitchFamily="34" charset="0"/>
                <a:ea typeface="Syne" pitchFamily="34" charset="-122"/>
                <a:cs typeface="Syne" pitchFamily="34" charset="-120"/>
              </a:rPr>
              <a:t>LIDAR and Radar Sensors</a:t>
            </a:r>
            <a:endParaRPr lang="en-US" sz="1727" dirty="0"/>
          </a:p>
        </p:txBody>
      </p:sp>
      <p:sp>
        <p:nvSpPr>
          <p:cNvPr id="9" name="Text 5"/>
          <p:cNvSpPr/>
          <p:nvPr/>
        </p:nvSpPr>
        <p:spPr>
          <a:xfrm>
            <a:off x="1556623" y="5689163"/>
            <a:ext cx="3365063" cy="350877"/>
          </a:xfrm>
          <a:prstGeom prst="rect">
            <a:avLst/>
          </a:prstGeom>
          <a:noFill/>
          <a:ln/>
        </p:spPr>
        <p:txBody>
          <a:bodyPr wrap="none" rtlCol="0" anchor="t"/>
          <a:lstStyle/>
          <a:p>
            <a:pPr marL="342900" indent="-342900" algn="l">
              <a:lnSpc>
                <a:spcPts val="2762"/>
              </a:lnSpc>
              <a:buSzPct val="100000"/>
              <a:buFont typeface="+mj-lt"/>
              <a:buAutoNum type="arabicPeriod" startAt="2"/>
            </a:pPr>
            <a:r>
              <a:rPr lang="en-US" sz="1727" dirty="0">
                <a:solidFill>
                  <a:srgbClr val="FFFFFF"/>
                </a:solidFill>
                <a:latin typeface="Syne" pitchFamily="34" charset="0"/>
                <a:ea typeface="Syne" pitchFamily="34" charset="-122"/>
                <a:cs typeface="Syne" pitchFamily="34" charset="-120"/>
              </a:rPr>
              <a:t>IoT-Enabled Sensors</a:t>
            </a:r>
            <a:endParaRPr lang="en-US" sz="1727" dirty="0"/>
          </a:p>
        </p:txBody>
      </p:sp>
      <p:sp>
        <p:nvSpPr>
          <p:cNvPr id="10" name="Text 6"/>
          <p:cNvSpPr/>
          <p:nvPr/>
        </p:nvSpPr>
        <p:spPr>
          <a:xfrm>
            <a:off x="5464135" y="4014788"/>
            <a:ext cx="3715822" cy="1027628"/>
          </a:xfrm>
          <a:prstGeom prst="rect">
            <a:avLst/>
          </a:prstGeom>
          <a:noFill/>
          <a:ln/>
        </p:spPr>
        <p:txBody>
          <a:bodyPr wrap="square" rtlCol="0" anchor="t"/>
          <a:lstStyle/>
          <a:p>
            <a:pPr marL="0" indent="0">
              <a:lnSpc>
                <a:spcPts val="2698"/>
              </a:lnSpc>
              <a:buNone/>
            </a:pPr>
            <a:r>
              <a:rPr lang="en-US" sz="2158" b="1" dirty="0">
                <a:solidFill>
                  <a:srgbClr val="F0F4F1"/>
                </a:solidFill>
                <a:latin typeface="Syne" pitchFamily="34" charset="0"/>
                <a:ea typeface="Syne" pitchFamily="34" charset="-122"/>
                <a:cs typeface="Syne" pitchFamily="34" charset="-120"/>
              </a:rPr>
              <a:t>AI and Real-Time Data Processing</a:t>
            </a:r>
            <a:endParaRPr lang="en-US" sz="2158" dirty="0"/>
          </a:p>
        </p:txBody>
      </p:sp>
      <p:sp>
        <p:nvSpPr>
          <p:cNvPr id="11" name="Text 7"/>
          <p:cNvSpPr/>
          <p:nvPr/>
        </p:nvSpPr>
        <p:spPr>
          <a:xfrm>
            <a:off x="5814893" y="5261610"/>
            <a:ext cx="3365063" cy="350877"/>
          </a:xfrm>
          <a:prstGeom prst="rect">
            <a:avLst/>
          </a:prstGeom>
          <a:noFill/>
          <a:ln/>
        </p:spPr>
        <p:txBody>
          <a:bodyPr wrap="none" rtlCol="0" anchor="t"/>
          <a:lstStyle/>
          <a:p>
            <a:pPr marL="342900" indent="-342900" algn="l">
              <a:lnSpc>
                <a:spcPts val="2762"/>
              </a:lnSpc>
              <a:buSzPct val="100000"/>
              <a:buFont typeface="+mj-lt"/>
              <a:buAutoNum type="arabicPeriod"/>
            </a:pPr>
            <a:r>
              <a:rPr lang="en-US" sz="1727" dirty="0">
                <a:solidFill>
                  <a:srgbClr val="FFFFFF"/>
                </a:solidFill>
                <a:latin typeface="Syne" pitchFamily="34" charset="0"/>
                <a:ea typeface="Syne" pitchFamily="34" charset="-122"/>
                <a:cs typeface="Syne" pitchFamily="34" charset="-120"/>
              </a:rPr>
              <a:t>Predictive Analytics using AI</a:t>
            </a:r>
            <a:endParaRPr lang="en-US" sz="1727" dirty="0"/>
          </a:p>
        </p:txBody>
      </p:sp>
      <p:sp>
        <p:nvSpPr>
          <p:cNvPr id="12" name="Text 8"/>
          <p:cNvSpPr/>
          <p:nvPr/>
        </p:nvSpPr>
        <p:spPr>
          <a:xfrm>
            <a:off x="5814893" y="5689163"/>
            <a:ext cx="3365063" cy="701754"/>
          </a:xfrm>
          <a:prstGeom prst="rect">
            <a:avLst/>
          </a:prstGeom>
          <a:noFill/>
          <a:ln/>
        </p:spPr>
        <p:txBody>
          <a:bodyPr wrap="square" rtlCol="0" anchor="t"/>
          <a:lstStyle/>
          <a:p>
            <a:pPr marL="342900" indent="-342900" algn="l">
              <a:lnSpc>
                <a:spcPts val="2762"/>
              </a:lnSpc>
              <a:buSzPct val="100000"/>
              <a:buFont typeface="+mj-lt"/>
              <a:buAutoNum type="arabicPeriod" startAt="2"/>
            </a:pPr>
            <a:r>
              <a:rPr lang="en-US" sz="1727" dirty="0">
                <a:solidFill>
                  <a:srgbClr val="FFFFFF"/>
                </a:solidFill>
                <a:latin typeface="Syne" pitchFamily="34" charset="0"/>
                <a:ea typeface="Syne" pitchFamily="34" charset="-122"/>
                <a:cs typeface="Syne" pitchFamily="34" charset="-120"/>
              </a:rPr>
              <a:t>Edge Computing for Real-Time Processing</a:t>
            </a:r>
            <a:endParaRPr lang="en-US" sz="1727" dirty="0"/>
          </a:p>
        </p:txBody>
      </p:sp>
      <p:sp>
        <p:nvSpPr>
          <p:cNvPr id="13" name="Text 9"/>
          <p:cNvSpPr/>
          <p:nvPr/>
        </p:nvSpPr>
        <p:spPr>
          <a:xfrm>
            <a:off x="9722406" y="4014788"/>
            <a:ext cx="3715822" cy="1027628"/>
          </a:xfrm>
          <a:prstGeom prst="rect">
            <a:avLst/>
          </a:prstGeom>
          <a:noFill/>
          <a:ln/>
        </p:spPr>
        <p:txBody>
          <a:bodyPr wrap="square" rtlCol="0" anchor="t"/>
          <a:lstStyle/>
          <a:p>
            <a:pPr marL="0" indent="0">
              <a:lnSpc>
                <a:spcPts val="2698"/>
              </a:lnSpc>
              <a:buNone/>
            </a:pPr>
            <a:r>
              <a:rPr lang="en-US" sz="2158" b="1" dirty="0">
                <a:solidFill>
                  <a:srgbClr val="F0F4F1"/>
                </a:solidFill>
                <a:latin typeface="Syne" pitchFamily="34" charset="0"/>
                <a:ea typeface="Syne" pitchFamily="34" charset="-122"/>
                <a:cs typeface="Syne" pitchFamily="34" charset="-120"/>
              </a:rPr>
              <a:t>Smart System Integration and Communication</a:t>
            </a:r>
            <a:endParaRPr lang="en-US" sz="2158" dirty="0"/>
          </a:p>
        </p:txBody>
      </p:sp>
      <p:sp>
        <p:nvSpPr>
          <p:cNvPr id="14" name="Text 10"/>
          <p:cNvSpPr/>
          <p:nvPr/>
        </p:nvSpPr>
        <p:spPr>
          <a:xfrm>
            <a:off x="10073164" y="5261610"/>
            <a:ext cx="3365063" cy="701754"/>
          </a:xfrm>
          <a:prstGeom prst="rect">
            <a:avLst/>
          </a:prstGeom>
          <a:noFill/>
          <a:ln/>
        </p:spPr>
        <p:txBody>
          <a:bodyPr wrap="square" rtlCol="0" anchor="t"/>
          <a:lstStyle/>
          <a:p>
            <a:pPr marL="342900" indent="-342900" algn="l">
              <a:lnSpc>
                <a:spcPts val="2762"/>
              </a:lnSpc>
              <a:buSzPct val="100000"/>
              <a:buFont typeface="+mj-lt"/>
              <a:buAutoNum type="arabicPeriod"/>
            </a:pPr>
            <a:r>
              <a:rPr lang="en-US" sz="1727" dirty="0">
                <a:solidFill>
                  <a:srgbClr val="FFFFFF"/>
                </a:solidFill>
                <a:latin typeface="Syne" pitchFamily="34" charset="0"/>
                <a:ea typeface="Syne" pitchFamily="34" charset="-122"/>
                <a:cs typeface="Syne" pitchFamily="34" charset="-120"/>
              </a:rPr>
              <a:t>Autonomous Ground Vehicle Coordination</a:t>
            </a:r>
            <a:endParaRPr lang="en-US" sz="1727" dirty="0"/>
          </a:p>
        </p:txBody>
      </p:sp>
      <p:sp>
        <p:nvSpPr>
          <p:cNvPr id="15" name="Text 11"/>
          <p:cNvSpPr/>
          <p:nvPr/>
        </p:nvSpPr>
        <p:spPr>
          <a:xfrm>
            <a:off x="10073164" y="6040041"/>
            <a:ext cx="3365063" cy="701754"/>
          </a:xfrm>
          <a:prstGeom prst="rect">
            <a:avLst/>
          </a:prstGeom>
          <a:noFill/>
          <a:ln/>
        </p:spPr>
        <p:txBody>
          <a:bodyPr wrap="square" rtlCol="0" anchor="t"/>
          <a:lstStyle/>
          <a:p>
            <a:pPr marL="342900" indent="-342900" algn="l">
              <a:lnSpc>
                <a:spcPts val="2762"/>
              </a:lnSpc>
              <a:buSzPct val="100000"/>
              <a:buFont typeface="+mj-lt"/>
              <a:buAutoNum type="arabicPeriod" startAt="2"/>
            </a:pPr>
            <a:r>
              <a:rPr lang="en-US" sz="1727" dirty="0">
                <a:solidFill>
                  <a:srgbClr val="FFFFFF"/>
                </a:solidFill>
                <a:latin typeface="Syne" pitchFamily="34" charset="0"/>
                <a:ea typeface="Syne" pitchFamily="34" charset="-122"/>
                <a:cs typeface="Syne" pitchFamily="34" charset="-120"/>
              </a:rPr>
              <a:t>Real-Time Communication with Aircraft</a:t>
            </a:r>
            <a:endParaRPr lang="en-US" sz="172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6394" y="167640"/>
            <a:ext cx="13125569" cy="7894320"/>
          </a:xfrm>
          <a:prstGeom prst="roundRect">
            <a:avLst>
              <a:gd name="adj" fmla="val 1423"/>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8483600" y="234236"/>
            <a:ext cx="5394206" cy="7761128"/>
          </a:xfrm>
          <a:prstGeom prst="rect">
            <a:avLst/>
          </a:prstGeom>
        </p:spPr>
      </p:pic>
      <p:sp>
        <p:nvSpPr>
          <p:cNvPr id="5" name="Text 1"/>
          <p:cNvSpPr/>
          <p:nvPr/>
        </p:nvSpPr>
        <p:spPr>
          <a:xfrm>
            <a:off x="982981" y="234236"/>
            <a:ext cx="7881342" cy="6317281"/>
          </a:xfrm>
          <a:prstGeom prst="rect">
            <a:avLst/>
          </a:prstGeom>
          <a:noFill/>
          <a:ln/>
        </p:spPr>
        <p:txBody>
          <a:bodyPr wrap="square" rtlCol="0" anchor="t"/>
          <a:lstStyle/>
          <a:p>
            <a:pPr marL="0" indent="0">
              <a:lnSpc>
                <a:spcPts val="7186"/>
              </a:lnSpc>
              <a:buNone/>
            </a:pPr>
            <a:r>
              <a:rPr lang="en-US" sz="5749" b="1" dirty="0">
                <a:solidFill>
                  <a:srgbClr val="F0F4F1"/>
                </a:solidFill>
                <a:latin typeface="Syne" pitchFamily="34" charset="0"/>
                <a:ea typeface="Syne" pitchFamily="34" charset="-122"/>
                <a:cs typeface="Syne" pitchFamily="34" charset="-120"/>
              </a:rPr>
              <a:t>Innovative Approach: AI-Powered Sensor Integration for Predictive Analytics </a:t>
            </a:r>
            <a:endParaRPr lang="en-US" sz="5749" dirty="0"/>
          </a:p>
        </p:txBody>
      </p:sp>
      <p:sp>
        <p:nvSpPr>
          <p:cNvPr id="6" name="Text 2"/>
          <p:cNvSpPr/>
          <p:nvPr/>
        </p:nvSpPr>
        <p:spPr>
          <a:xfrm>
            <a:off x="982981" y="6402056"/>
            <a:ext cx="6722269" cy="748501"/>
          </a:xfrm>
          <a:prstGeom prst="rect">
            <a:avLst/>
          </a:prstGeom>
          <a:noFill/>
          <a:ln/>
        </p:spPr>
        <p:txBody>
          <a:bodyPr wrap="square" rtlCol="0" anchor="t"/>
          <a:lstStyle/>
          <a:p>
            <a:pPr marL="0" indent="0">
              <a:lnSpc>
                <a:spcPts val="2666"/>
              </a:lnSpc>
              <a:buNone/>
            </a:pPr>
            <a:r>
              <a:rPr lang="en-US" dirty="0">
                <a:solidFill>
                  <a:srgbClr val="FFFFFF"/>
                </a:solidFill>
                <a:latin typeface="Syne" pitchFamily="34" charset="0"/>
                <a:ea typeface="Syne" pitchFamily="34" charset="-122"/>
                <a:cs typeface="Syne" pitchFamily="34" charset="-120"/>
              </a:rPr>
              <a:t>The proposed solution combines advanced sensor technologies with AI-driven predictive analytics to create a smart runway and taxiway management system.</a:t>
            </a:r>
            <a:endParaRPr lang="en-US" dirty="0"/>
          </a:p>
        </p:txBody>
      </p:sp>
    </p:spTree>
    <p:extLst>
      <p:ext uri="{BB962C8B-B14F-4D97-AF65-F5344CB8AC3E}">
        <p14:creationId xmlns:p14="http://schemas.microsoft.com/office/powerpoint/2010/main" val="313523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52356" y="423267"/>
            <a:ext cx="13125569" cy="7383066"/>
          </a:xfrm>
          <a:prstGeom prst="roundRect">
            <a:avLst>
              <a:gd name="adj" fmla="val 2064"/>
            </a:avLst>
          </a:prstGeom>
          <a:solidFill>
            <a:srgbClr val="547808">
              <a:alpha val="75000"/>
            </a:srgbClr>
          </a:solidFill>
          <a:ln w="7620">
            <a:solidFill>
              <a:srgbClr val="E6E6E6">
                <a:alpha val="25000"/>
              </a:srgbClr>
            </a:solidFill>
            <a:prstDash val="solid"/>
          </a:ln>
        </p:spPr>
        <p:txBody>
          <a:bodyPr/>
          <a:lstStyle/>
          <a:p>
            <a:endParaRPr lang="en-IN"/>
          </a:p>
        </p:txBody>
      </p:sp>
      <p:sp>
        <p:nvSpPr>
          <p:cNvPr id="4" name="Text 1"/>
          <p:cNvSpPr/>
          <p:nvPr/>
        </p:nvSpPr>
        <p:spPr>
          <a:xfrm>
            <a:off x="1492925" y="1204436"/>
            <a:ext cx="11644432" cy="1322308"/>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A. Sensor Technology Integration</a:t>
            </a:r>
            <a:endParaRPr lang="en-US" sz="4166" dirty="0"/>
          </a:p>
        </p:txBody>
      </p:sp>
      <p:sp>
        <p:nvSpPr>
          <p:cNvPr id="5" name="Text 2"/>
          <p:cNvSpPr/>
          <p:nvPr/>
        </p:nvSpPr>
        <p:spPr>
          <a:xfrm>
            <a:off x="1492925" y="3055739"/>
            <a:ext cx="5396151" cy="330637"/>
          </a:xfrm>
          <a:prstGeom prst="rect">
            <a:avLst/>
          </a:prstGeom>
          <a:noFill/>
          <a:ln/>
        </p:spPr>
        <p:txBody>
          <a:bodyPr wrap="none" rtlCol="0" anchor="t"/>
          <a:lstStyle/>
          <a:p>
            <a:pPr marL="0" indent="0">
              <a:lnSpc>
                <a:spcPts val="2604"/>
              </a:lnSpc>
              <a:buNone/>
            </a:pPr>
            <a:r>
              <a:rPr lang="en-US" sz="2083" b="1" dirty="0">
                <a:solidFill>
                  <a:srgbClr val="F0F4F1"/>
                </a:solidFill>
                <a:latin typeface="Syne" pitchFamily="34" charset="0"/>
                <a:ea typeface="Syne" pitchFamily="34" charset="-122"/>
                <a:cs typeface="Syne" pitchFamily="34" charset="-120"/>
              </a:rPr>
              <a:t>LIDAR and Radar Sensors</a:t>
            </a:r>
            <a:endParaRPr lang="en-US" sz="2083" dirty="0"/>
          </a:p>
        </p:txBody>
      </p:sp>
      <p:sp>
        <p:nvSpPr>
          <p:cNvPr id="6" name="Text 3"/>
          <p:cNvSpPr/>
          <p:nvPr/>
        </p:nvSpPr>
        <p:spPr>
          <a:xfrm>
            <a:off x="1492925" y="3597950"/>
            <a:ext cx="5564029" cy="169247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LIDAR Sensors: These sensors provide high-resolution 3D mapping of the airport surface, detecting aircraft and ground vehicles with precision. LIDAR's ability to work in various lighting and weather conditions makes it ideal for continuous monitoring.</a:t>
            </a:r>
            <a:endParaRPr lang="en-US" sz="1666" dirty="0"/>
          </a:p>
        </p:txBody>
      </p:sp>
      <p:sp>
        <p:nvSpPr>
          <p:cNvPr id="7" name="Text 4"/>
          <p:cNvSpPr/>
          <p:nvPr/>
        </p:nvSpPr>
        <p:spPr>
          <a:xfrm>
            <a:off x="1492925" y="5480804"/>
            <a:ext cx="5564029" cy="1353979"/>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Radar Sensors: Complementing LIDAR, radar sensors offer long-range detection capabilities, enabling the system to monitor moving objects across larger areas of the airport, even in poor weather conditions.</a:t>
            </a:r>
            <a:endParaRPr lang="en-US" sz="1666" dirty="0"/>
          </a:p>
        </p:txBody>
      </p:sp>
      <p:sp>
        <p:nvSpPr>
          <p:cNvPr id="8" name="Text 5"/>
          <p:cNvSpPr/>
          <p:nvPr/>
        </p:nvSpPr>
        <p:spPr>
          <a:xfrm>
            <a:off x="7580828" y="3055739"/>
            <a:ext cx="4333637" cy="330637"/>
          </a:xfrm>
          <a:prstGeom prst="rect">
            <a:avLst/>
          </a:prstGeom>
          <a:noFill/>
          <a:ln/>
        </p:spPr>
        <p:txBody>
          <a:bodyPr wrap="none" rtlCol="0" anchor="t"/>
          <a:lstStyle/>
          <a:p>
            <a:pPr marL="0" indent="0">
              <a:lnSpc>
                <a:spcPts val="2604"/>
              </a:lnSpc>
              <a:buNone/>
            </a:pPr>
            <a:r>
              <a:rPr lang="en-US" sz="2083" b="1" dirty="0">
                <a:solidFill>
                  <a:srgbClr val="F0F4F1"/>
                </a:solidFill>
                <a:latin typeface="Syne" pitchFamily="34" charset="0"/>
                <a:ea typeface="Syne" pitchFamily="34" charset="-122"/>
                <a:cs typeface="Syne" pitchFamily="34" charset="-120"/>
              </a:rPr>
              <a:t>IoT-Enabled Sensors</a:t>
            </a:r>
            <a:endParaRPr lang="en-US" sz="2083" dirty="0"/>
          </a:p>
        </p:txBody>
      </p:sp>
      <p:sp>
        <p:nvSpPr>
          <p:cNvPr id="9" name="Text 6"/>
          <p:cNvSpPr/>
          <p:nvPr/>
        </p:nvSpPr>
        <p:spPr>
          <a:xfrm>
            <a:off x="7580828" y="3597950"/>
            <a:ext cx="5564029" cy="1353979"/>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Environmental Sensors: IoT devices monitor environmental factors such as visibility, temperature, and wind speed, providing critical data that influences runway and taxiway operations.</a:t>
            </a:r>
            <a:endParaRPr lang="en-US" sz="1666" dirty="0"/>
          </a:p>
        </p:txBody>
      </p:sp>
      <p:sp>
        <p:nvSpPr>
          <p:cNvPr id="10" name="Text 7"/>
          <p:cNvSpPr/>
          <p:nvPr/>
        </p:nvSpPr>
        <p:spPr>
          <a:xfrm>
            <a:off x="7580828" y="5142309"/>
            <a:ext cx="5564029" cy="1015484"/>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Ground Sensors: Embedded sensors on runways and taxiways detect the presence of aircraft and ground vehicles, offering real-time data on their exact locations.</a:t>
            </a:r>
            <a:endParaRPr lang="en-US" sz="1666" dirty="0"/>
          </a:p>
        </p:txBody>
      </p:sp>
    </p:spTree>
    <p:extLst>
      <p:ext uri="{BB962C8B-B14F-4D97-AF65-F5344CB8AC3E}">
        <p14:creationId xmlns:p14="http://schemas.microsoft.com/office/powerpoint/2010/main" val="242758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98076" y="199311"/>
            <a:ext cx="13125569" cy="7933093"/>
          </a:xfrm>
          <a:prstGeom prst="roundRect">
            <a:avLst>
              <a:gd name="adj" fmla="val 1415"/>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789087" y="231457"/>
            <a:ext cx="13125569" cy="2645093"/>
          </a:xfrm>
          <a:prstGeom prst="rect">
            <a:avLst/>
          </a:prstGeom>
        </p:spPr>
      </p:pic>
      <p:sp>
        <p:nvSpPr>
          <p:cNvPr id="5" name="Text 1"/>
          <p:cNvSpPr/>
          <p:nvPr/>
        </p:nvSpPr>
        <p:spPr>
          <a:xfrm>
            <a:off x="1423869" y="1790699"/>
            <a:ext cx="11644432" cy="603885"/>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B. AI and Real-Time Data Processing</a:t>
            </a:r>
            <a:endParaRPr lang="en-US" sz="4166" dirty="0"/>
          </a:p>
        </p:txBody>
      </p:sp>
      <p:sp>
        <p:nvSpPr>
          <p:cNvPr id="6" name="Shape 2"/>
          <p:cNvSpPr/>
          <p:nvPr/>
        </p:nvSpPr>
        <p:spPr>
          <a:xfrm>
            <a:off x="1423869" y="2950012"/>
            <a:ext cx="440650"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7" name="Text 3"/>
          <p:cNvSpPr/>
          <p:nvPr/>
        </p:nvSpPr>
        <p:spPr>
          <a:xfrm>
            <a:off x="1566386" y="3023354"/>
            <a:ext cx="155496"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1</a:t>
            </a:r>
            <a:endParaRPr lang="en-US" sz="2314" dirty="0"/>
          </a:p>
        </p:txBody>
      </p:sp>
      <p:sp>
        <p:nvSpPr>
          <p:cNvPr id="8" name="Text 4"/>
          <p:cNvSpPr/>
          <p:nvPr/>
        </p:nvSpPr>
        <p:spPr>
          <a:xfrm>
            <a:off x="2076093" y="2950012"/>
            <a:ext cx="5064204"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Predictive Analytics using AI</a:t>
            </a:r>
            <a:endParaRPr lang="en-US" sz="2083" dirty="0"/>
          </a:p>
        </p:txBody>
      </p:sp>
      <p:sp>
        <p:nvSpPr>
          <p:cNvPr id="9" name="Text 5"/>
          <p:cNvSpPr/>
          <p:nvPr/>
        </p:nvSpPr>
        <p:spPr>
          <a:xfrm>
            <a:off x="2076093" y="3738205"/>
            <a:ext cx="5064204" cy="1015484"/>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Data Fusion: AI algorithms integrate data from LIDAR, radar, and IoT sensors to create a comprehensive, real-time view of runway and taxiway operations.</a:t>
            </a:r>
            <a:endParaRPr lang="en-US" sz="1666" dirty="0"/>
          </a:p>
        </p:txBody>
      </p:sp>
      <p:sp>
        <p:nvSpPr>
          <p:cNvPr id="10" name="Shape 6"/>
          <p:cNvSpPr/>
          <p:nvPr/>
        </p:nvSpPr>
        <p:spPr>
          <a:xfrm>
            <a:off x="7351872" y="2950012"/>
            <a:ext cx="440650"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1" name="Text 7"/>
          <p:cNvSpPr/>
          <p:nvPr/>
        </p:nvSpPr>
        <p:spPr>
          <a:xfrm>
            <a:off x="7424857" y="3023354"/>
            <a:ext cx="294680"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2</a:t>
            </a:r>
            <a:endParaRPr lang="en-US" sz="2314" dirty="0"/>
          </a:p>
        </p:txBody>
      </p:sp>
      <p:sp>
        <p:nvSpPr>
          <p:cNvPr id="12" name="Text 8"/>
          <p:cNvSpPr/>
          <p:nvPr/>
        </p:nvSpPr>
        <p:spPr>
          <a:xfrm>
            <a:off x="8004096" y="2950012"/>
            <a:ext cx="3769400" cy="330637"/>
          </a:xfrm>
          <a:prstGeom prst="rect">
            <a:avLst/>
          </a:prstGeom>
          <a:noFill/>
          <a:ln/>
        </p:spPr>
        <p:txBody>
          <a:bodyPr wrap="non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Predictive Models</a:t>
            </a:r>
            <a:endParaRPr lang="en-US" sz="2083" dirty="0"/>
          </a:p>
        </p:txBody>
      </p:sp>
      <p:sp>
        <p:nvSpPr>
          <p:cNvPr id="13" name="Text 9"/>
          <p:cNvSpPr/>
          <p:nvPr/>
        </p:nvSpPr>
        <p:spPr>
          <a:xfrm>
            <a:off x="8004096" y="3407569"/>
            <a:ext cx="5064204" cy="169247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Machine learning models analyze historical and real-time data to predict potential bottlenecks, runway incursions, or safety risks. For instance, AI can predict the likelihood of a runway incursion based on the movement patterns of aircraft and ground vehicles.</a:t>
            </a:r>
            <a:endParaRPr lang="en-US" sz="1666" dirty="0"/>
          </a:p>
        </p:txBody>
      </p:sp>
      <p:sp>
        <p:nvSpPr>
          <p:cNvPr id="14" name="Shape 10"/>
          <p:cNvSpPr/>
          <p:nvPr/>
        </p:nvSpPr>
        <p:spPr>
          <a:xfrm>
            <a:off x="1423869" y="5549622"/>
            <a:ext cx="440650"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5" name="Text 11"/>
          <p:cNvSpPr/>
          <p:nvPr/>
        </p:nvSpPr>
        <p:spPr>
          <a:xfrm>
            <a:off x="1489234" y="5622965"/>
            <a:ext cx="309920"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3</a:t>
            </a:r>
            <a:endParaRPr lang="en-US" sz="2314" dirty="0"/>
          </a:p>
        </p:txBody>
      </p:sp>
      <p:sp>
        <p:nvSpPr>
          <p:cNvPr id="16" name="Text 12"/>
          <p:cNvSpPr/>
          <p:nvPr/>
        </p:nvSpPr>
        <p:spPr>
          <a:xfrm>
            <a:off x="2076093" y="5549622"/>
            <a:ext cx="5064204"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Optimization Algorithms</a:t>
            </a:r>
            <a:endParaRPr lang="en-US" sz="2083" dirty="0"/>
          </a:p>
        </p:txBody>
      </p:sp>
      <p:sp>
        <p:nvSpPr>
          <p:cNvPr id="17" name="Text 13"/>
          <p:cNvSpPr/>
          <p:nvPr/>
        </p:nvSpPr>
        <p:spPr>
          <a:xfrm>
            <a:off x="2076093" y="6337816"/>
            <a:ext cx="5064204" cy="169247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AI-driven optimization algorithms dynamically allocate runway and taxiway resources, suggesting the most efficient taxi routes and takeoff/landing sequences. This reduces delays and enhances traffic flow.</a:t>
            </a:r>
            <a:endParaRPr lang="en-US" sz="1666" dirty="0"/>
          </a:p>
        </p:txBody>
      </p:sp>
      <p:sp>
        <p:nvSpPr>
          <p:cNvPr id="18" name="Shape 14"/>
          <p:cNvSpPr/>
          <p:nvPr/>
        </p:nvSpPr>
        <p:spPr>
          <a:xfrm>
            <a:off x="7351872" y="5549622"/>
            <a:ext cx="440650" cy="440650"/>
          </a:xfrm>
          <a:prstGeom prst="roundRect">
            <a:avLst>
              <a:gd name="adj" fmla="val 18671"/>
            </a:avLst>
          </a:prstGeom>
          <a:solidFill>
            <a:srgbClr val="547808"/>
          </a:solidFill>
          <a:ln w="7620">
            <a:solidFill>
              <a:srgbClr val="6D9121"/>
            </a:solidFill>
            <a:prstDash val="solid"/>
          </a:ln>
        </p:spPr>
        <p:txBody>
          <a:bodyPr/>
          <a:lstStyle/>
          <a:p>
            <a:endParaRPr lang="en-IN"/>
          </a:p>
        </p:txBody>
      </p:sp>
      <p:sp>
        <p:nvSpPr>
          <p:cNvPr id="19" name="Text 15"/>
          <p:cNvSpPr/>
          <p:nvPr/>
        </p:nvSpPr>
        <p:spPr>
          <a:xfrm>
            <a:off x="7411522" y="5622965"/>
            <a:ext cx="321350" cy="293846"/>
          </a:xfrm>
          <a:prstGeom prst="rect">
            <a:avLst/>
          </a:prstGeom>
          <a:noFill/>
          <a:ln/>
        </p:spPr>
        <p:txBody>
          <a:bodyPr wrap="none" rtlCol="0" anchor="t"/>
          <a:lstStyle/>
          <a:p>
            <a:pPr marL="0" indent="0" algn="ctr">
              <a:lnSpc>
                <a:spcPts val="2314"/>
              </a:lnSpc>
              <a:buNone/>
            </a:pPr>
            <a:r>
              <a:rPr lang="en-US" sz="2314" b="1" dirty="0">
                <a:solidFill>
                  <a:srgbClr val="FFFFFF"/>
                </a:solidFill>
                <a:latin typeface="Syne" pitchFamily="34" charset="0"/>
                <a:ea typeface="Syne" pitchFamily="34" charset="-122"/>
                <a:cs typeface="Syne" pitchFamily="34" charset="-120"/>
              </a:rPr>
              <a:t>4</a:t>
            </a:r>
            <a:endParaRPr lang="en-US" sz="2314" dirty="0"/>
          </a:p>
        </p:txBody>
      </p:sp>
      <p:sp>
        <p:nvSpPr>
          <p:cNvPr id="20" name="Text 16"/>
          <p:cNvSpPr/>
          <p:nvPr/>
        </p:nvSpPr>
        <p:spPr>
          <a:xfrm>
            <a:off x="8004096" y="5549622"/>
            <a:ext cx="5064204" cy="661273"/>
          </a:xfrm>
          <a:prstGeom prst="rect">
            <a:avLst/>
          </a:prstGeom>
          <a:noFill/>
          <a:ln/>
        </p:spPr>
        <p:txBody>
          <a:bodyPr wrap="square" rtlCol="0" anchor="t"/>
          <a:lstStyle/>
          <a:p>
            <a:pPr marL="0" indent="0">
              <a:lnSpc>
                <a:spcPts val="2604"/>
              </a:lnSpc>
              <a:buNone/>
            </a:pPr>
            <a:r>
              <a:rPr lang="en-US" sz="2083" b="1" dirty="0">
                <a:solidFill>
                  <a:srgbClr val="FFFFFF"/>
                </a:solidFill>
                <a:latin typeface="Syne" pitchFamily="34" charset="0"/>
                <a:ea typeface="Syne" pitchFamily="34" charset="-122"/>
                <a:cs typeface="Syne" pitchFamily="34" charset="-120"/>
              </a:rPr>
              <a:t>Edge Computing for Real-Time Processing</a:t>
            </a:r>
            <a:endParaRPr lang="en-US" sz="2083" dirty="0"/>
          </a:p>
        </p:txBody>
      </p:sp>
      <p:sp>
        <p:nvSpPr>
          <p:cNvPr id="21" name="Text 17"/>
          <p:cNvSpPr/>
          <p:nvPr/>
        </p:nvSpPr>
        <p:spPr>
          <a:xfrm>
            <a:off x="8004096" y="6337816"/>
            <a:ext cx="5064204" cy="1692473"/>
          </a:xfrm>
          <a:prstGeom prst="rect">
            <a:avLst/>
          </a:prstGeom>
          <a:noFill/>
          <a:ln/>
        </p:spPr>
        <p:txBody>
          <a:bodyPr wrap="square" rtlCol="0" anchor="t"/>
          <a:lstStyle/>
          <a:p>
            <a:pPr marL="0" indent="0">
              <a:lnSpc>
                <a:spcPts val="2666"/>
              </a:lnSpc>
              <a:buNone/>
            </a:pPr>
            <a:r>
              <a:rPr lang="en-US" sz="1666" dirty="0">
                <a:solidFill>
                  <a:srgbClr val="FFFFFF"/>
                </a:solidFill>
                <a:latin typeface="Syne" pitchFamily="34" charset="0"/>
                <a:ea typeface="Syne" pitchFamily="34" charset="-122"/>
                <a:cs typeface="Syne" pitchFamily="34" charset="-120"/>
              </a:rPr>
              <a:t>Local Processing: Edge computing devices located near critical points on runways and taxiways process sensor data locally, ensuring low-latency responses. This is crucial for making split-second decisions in dynamic environments like airports.</a:t>
            </a:r>
            <a:endParaRPr lang="en-US" sz="1666" dirty="0"/>
          </a:p>
        </p:txBody>
      </p:sp>
    </p:spTree>
    <p:extLst>
      <p:ext uri="{BB962C8B-B14F-4D97-AF65-F5344CB8AC3E}">
        <p14:creationId xmlns:p14="http://schemas.microsoft.com/office/powerpoint/2010/main" val="8540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94981" y="3571935"/>
            <a:ext cx="13125569" cy="4186595"/>
          </a:xfrm>
          <a:prstGeom prst="roundRect">
            <a:avLst>
              <a:gd name="adj" fmla="val 1473"/>
            </a:avLst>
          </a:prstGeom>
          <a:solidFill>
            <a:srgbClr val="547808">
              <a:alpha val="75000"/>
            </a:srgbClr>
          </a:solidFill>
          <a:ln w="7620">
            <a:solidFill>
              <a:srgbClr val="E6E6E6">
                <a:alpha val="25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709850" y="90764"/>
            <a:ext cx="13125569" cy="8138835"/>
          </a:xfrm>
          <a:prstGeom prst="rect">
            <a:avLst/>
          </a:prstGeom>
        </p:spPr>
      </p:pic>
      <p:sp>
        <p:nvSpPr>
          <p:cNvPr id="5" name="Shape 1"/>
          <p:cNvSpPr/>
          <p:nvPr/>
        </p:nvSpPr>
        <p:spPr>
          <a:xfrm>
            <a:off x="703542" y="90765"/>
            <a:ext cx="13163550" cy="8048070"/>
          </a:xfrm>
          <a:prstGeom prst="roundRect">
            <a:avLst>
              <a:gd name="adj" fmla="val 1473"/>
            </a:avLst>
          </a:prstGeom>
          <a:solidFill>
            <a:srgbClr val="547808">
              <a:alpha val="80000"/>
            </a:srgbClr>
          </a:solidFill>
          <a:ln/>
        </p:spPr>
        <p:txBody>
          <a:bodyPr/>
          <a:lstStyle/>
          <a:p>
            <a:endParaRPr lang="en-IN"/>
          </a:p>
        </p:txBody>
      </p:sp>
      <p:sp>
        <p:nvSpPr>
          <p:cNvPr id="6" name="Text 2"/>
          <p:cNvSpPr/>
          <p:nvPr/>
        </p:nvSpPr>
        <p:spPr>
          <a:xfrm>
            <a:off x="1492925" y="825698"/>
            <a:ext cx="11644432" cy="1983462"/>
          </a:xfrm>
          <a:prstGeom prst="rect">
            <a:avLst/>
          </a:prstGeom>
          <a:noFill/>
          <a:ln/>
        </p:spPr>
        <p:txBody>
          <a:bodyPr wrap="square" rtlCol="0" anchor="t"/>
          <a:lstStyle/>
          <a:p>
            <a:pPr marL="0" indent="0">
              <a:lnSpc>
                <a:spcPts val="5207"/>
              </a:lnSpc>
              <a:buNone/>
            </a:pPr>
            <a:r>
              <a:rPr lang="en-US" sz="4166" b="1" dirty="0">
                <a:solidFill>
                  <a:srgbClr val="F0F4F1"/>
                </a:solidFill>
                <a:latin typeface="Syne" pitchFamily="34" charset="0"/>
                <a:ea typeface="Syne" pitchFamily="34" charset="-122"/>
                <a:cs typeface="Syne" pitchFamily="34" charset="-120"/>
              </a:rPr>
              <a:t>C. Smart System Integration and Communication</a:t>
            </a:r>
            <a:endParaRPr lang="en-US" sz="4166" dirty="0"/>
          </a:p>
        </p:txBody>
      </p:sp>
      <p:pic>
        <p:nvPicPr>
          <p:cNvPr id="7" name="Image 2" descr="preencoded.png"/>
          <p:cNvPicPr>
            <a:picLocks noChangeAspect="1"/>
          </p:cNvPicPr>
          <p:nvPr/>
        </p:nvPicPr>
        <p:blipFill>
          <a:blip r:embed="rId5"/>
          <a:stretch>
            <a:fillRect/>
          </a:stretch>
        </p:blipFill>
        <p:spPr>
          <a:xfrm>
            <a:off x="1492925" y="3126581"/>
            <a:ext cx="2911078" cy="846415"/>
          </a:xfrm>
          <a:prstGeom prst="rect">
            <a:avLst/>
          </a:prstGeom>
        </p:spPr>
      </p:pic>
      <p:sp>
        <p:nvSpPr>
          <p:cNvPr id="8" name="Text 3"/>
          <p:cNvSpPr/>
          <p:nvPr/>
        </p:nvSpPr>
        <p:spPr>
          <a:xfrm>
            <a:off x="1704499" y="4290417"/>
            <a:ext cx="2487930" cy="1653183"/>
          </a:xfrm>
          <a:prstGeom prst="rect">
            <a:avLst/>
          </a:prstGeom>
          <a:noFill/>
          <a:ln/>
        </p:spPr>
        <p:txBody>
          <a:bodyPr wrap="squar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Autonomous Ground Vehicle Coordination</a:t>
            </a:r>
            <a:endParaRPr lang="en-US" sz="2083" dirty="0"/>
          </a:p>
        </p:txBody>
      </p:sp>
      <p:sp>
        <p:nvSpPr>
          <p:cNvPr id="9" name="Text 4"/>
          <p:cNvSpPr/>
          <p:nvPr/>
        </p:nvSpPr>
        <p:spPr>
          <a:xfrm>
            <a:off x="965199" y="5331856"/>
            <a:ext cx="3558937" cy="3723442"/>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AI-Driven Coordination: The system can control autonomous ground vehicles (e.g., tugs, baggage carts) to ensure they do not interfere with aircraft movements. These vehicles receive real-time data from the system to navigate efficiently and safely.</a:t>
            </a:r>
            <a:endParaRPr lang="en-US" sz="1666" dirty="0"/>
          </a:p>
        </p:txBody>
      </p:sp>
      <p:pic>
        <p:nvPicPr>
          <p:cNvPr id="10" name="Image 3" descr="preencoded.png"/>
          <p:cNvPicPr>
            <a:picLocks noChangeAspect="1"/>
          </p:cNvPicPr>
          <p:nvPr/>
        </p:nvPicPr>
        <p:blipFill>
          <a:blip r:embed="rId6"/>
          <a:stretch>
            <a:fillRect/>
          </a:stretch>
        </p:blipFill>
        <p:spPr>
          <a:xfrm>
            <a:off x="4404003" y="3126581"/>
            <a:ext cx="2911078" cy="846415"/>
          </a:xfrm>
          <a:prstGeom prst="rect">
            <a:avLst/>
          </a:prstGeom>
        </p:spPr>
      </p:pic>
      <p:sp>
        <p:nvSpPr>
          <p:cNvPr id="11" name="Text 5"/>
          <p:cNvSpPr/>
          <p:nvPr/>
        </p:nvSpPr>
        <p:spPr>
          <a:xfrm>
            <a:off x="4615577" y="4290417"/>
            <a:ext cx="2487930" cy="991910"/>
          </a:xfrm>
          <a:prstGeom prst="rect">
            <a:avLst/>
          </a:prstGeom>
          <a:noFill/>
          <a:ln/>
        </p:spPr>
        <p:txBody>
          <a:bodyPr wrap="squar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Human-Machine Interface</a:t>
            </a:r>
            <a:endParaRPr lang="en-US" sz="2083" dirty="0"/>
          </a:p>
        </p:txBody>
      </p:sp>
      <p:sp>
        <p:nvSpPr>
          <p:cNvPr id="12" name="Text 6"/>
          <p:cNvSpPr/>
          <p:nvPr/>
        </p:nvSpPr>
        <p:spPr>
          <a:xfrm>
            <a:off x="4615577" y="5409248"/>
            <a:ext cx="2487930" cy="2369463"/>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A user-friendly interface ensures that air traffic controllers and ground personnel can easily interact with the system, receiving timely alerts and recommendations.</a:t>
            </a:r>
            <a:endParaRPr lang="en-US" sz="1666" dirty="0"/>
          </a:p>
        </p:txBody>
      </p:sp>
      <p:pic>
        <p:nvPicPr>
          <p:cNvPr id="13" name="Image 4" descr="preencoded.png"/>
          <p:cNvPicPr>
            <a:picLocks noChangeAspect="1"/>
          </p:cNvPicPr>
          <p:nvPr/>
        </p:nvPicPr>
        <p:blipFill>
          <a:blip r:embed="rId7"/>
          <a:stretch>
            <a:fillRect/>
          </a:stretch>
        </p:blipFill>
        <p:spPr>
          <a:xfrm>
            <a:off x="7315081" y="3126581"/>
            <a:ext cx="2911078" cy="846415"/>
          </a:xfrm>
          <a:prstGeom prst="rect">
            <a:avLst/>
          </a:prstGeom>
        </p:spPr>
      </p:pic>
      <p:sp>
        <p:nvSpPr>
          <p:cNvPr id="14" name="Text 7"/>
          <p:cNvSpPr/>
          <p:nvPr/>
        </p:nvSpPr>
        <p:spPr>
          <a:xfrm>
            <a:off x="7526655" y="4290417"/>
            <a:ext cx="2487930" cy="1322546"/>
          </a:xfrm>
          <a:prstGeom prst="rect">
            <a:avLst/>
          </a:prstGeom>
          <a:noFill/>
          <a:ln/>
        </p:spPr>
        <p:txBody>
          <a:bodyPr wrap="squar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Real-Time Communication with Aircraft</a:t>
            </a:r>
            <a:endParaRPr lang="en-US" sz="2083" dirty="0"/>
          </a:p>
        </p:txBody>
      </p:sp>
      <p:sp>
        <p:nvSpPr>
          <p:cNvPr id="15" name="Text 8"/>
          <p:cNvSpPr/>
          <p:nvPr/>
        </p:nvSpPr>
        <p:spPr>
          <a:xfrm>
            <a:off x="7416800" y="5389067"/>
            <a:ext cx="2689225" cy="2369463"/>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Pilot Interface: The system provides pilots with real-time information on optimal taxi routes, expected delays, and safety advisories directly to their cockpit displays.</a:t>
            </a:r>
            <a:endParaRPr lang="en-US" sz="1666" dirty="0"/>
          </a:p>
        </p:txBody>
      </p:sp>
      <p:pic>
        <p:nvPicPr>
          <p:cNvPr id="16" name="Image 5" descr="preencoded.png"/>
          <p:cNvPicPr>
            <a:picLocks noChangeAspect="1"/>
          </p:cNvPicPr>
          <p:nvPr/>
        </p:nvPicPr>
        <p:blipFill>
          <a:blip r:embed="rId8"/>
          <a:stretch>
            <a:fillRect/>
          </a:stretch>
        </p:blipFill>
        <p:spPr>
          <a:xfrm>
            <a:off x="10226159" y="3126581"/>
            <a:ext cx="2911197" cy="846415"/>
          </a:xfrm>
          <a:prstGeom prst="rect">
            <a:avLst/>
          </a:prstGeom>
        </p:spPr>
      </p:pic>
      <p:sp>
        <p:nvSpPr>
          <p:cNvPr id="17" name="Text 9"/>
          <p:cNvSpPr/>
          <p:nvPr/>
        </p:nvSpPr>
        <p:spPr>
          <a:xfrm>
            <a:off x="10437733" y="4290417"/>
            <a:ext cx="2488049" cy="991910"/>
          </a:xfrm>
          <a:prstGeom prst="rect">
            <a:avLst/>
          </a:prstGeom>
          <a:noFill/>
          <a:ln/>
        </p:spPr>
        <p:txBody>
          <a:bodyPr wrap="square" rtlCol="0" anchor="t"/>
          <a:lstStyle/>
          <a:p>
            <a:pPr marL="0" indent="0" algn="l">
              <a:lnSpc>
                <a:spcPts val="2604"/>
              </a:lnSpc>
              <a:buNone/>
            </a:pPr>
            <a:r>
              <a:rPr lang="en-US" sz="2083" b="1" dirty="0">
                <a:solidFill>
                  <a:srgbClr val="FFFFFF"/>
                </a:solidFill>
                <a:latin typeface="Syne" pitchFamily="34" charset="0"/>
                <a:ea typeface="Syne" pitchFamily="34" charset="-122"/>
                <a:cs typeface="Syne" pitchFamily="34" charset="-120"/>
              </a:rPr>
              <a:t>Collaborative Decision Making</a:t>
            </a:r>
            <a:endParaRPr lang="en-US" sz="2083" dirty="0"/>
          </a:p>
        </p:txBody>
      </p:sp>
      <p:sp>
        <p:nvSpPr>
          <p:cNvPr id="18" name="Text 10"/>
          <p:cNvSpPr/>
          <p:nvPr/>
        </p:nvSpPr>
        <p:spPr>
          <a:xfrm>
            <a:off x="10437733" y="5409248"/>
            <a:ext cx="2488049" cy="2030968"/>
          </a:xfrm>
          <a:prstGeom prst="rect">
            <a:avLst/>
          </a:prstGeom>
          <a:noFill/>
          <a:ln/>
        </p:spPr>
        <p:txBody>
          <a:bodyPr wrap="square" rtlCol="0" anchor="t"/>
          <a:lstStyle/>
          <a:p>
            <a:pPr marL="0" indent="0" algn="l">
              <a:lnSpc>
                <a:spcPts val="2666"/>
              </a:lnSpc>
              <a:buNone/>
            </a:pPr>
            <a:r>
              <a:rPr lang="en-US" sz="1666" dirty="0">
                <a:solidFill>
                  <a:srgbClr val="FFFFFF"/>
                </a:solidFill>
                <a:latin typeface="Syne" pitchFamily="34" charset="0"/>
                <a:ea typeface="Syne" pitchFamily="34" charset="-122"/>
                <a:cs typeface="Syne" pitchFamily="34" charset="-120"/>
              </a:rPr>
              <a:t>The AI system works collaboratively with human operators, offering suggestions while allowing for human intervention in critical situations.</a:t>
            </a:r>
            <a:endParaRPr lang="en-US" sz="1666" dirty="0"/>
          </a:p>
        </p:txBody>
      </p:sp>
    </p:spTree>
    <p:extLst>
      <p:ext uri="{BB962C8B-B14F-4D97-AF65-F5344CB8AC3E}">
        <p14:creationId xmlns:p14="http://schemas.microsoft.com/office/powerpoint/2010/main" val="188970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42"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42"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TotalTime>
  <Words>1528</Words>
  <Application>Microsoft Office PowerPoint</Application>
  <PresentationFormat>Custom</PresentationFormat>
  <Paragraphs>150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Abhirath Kumar</cp:lastModifiedBy>
  <cp:revision>7</cp:revision>
  <dcterms:created xsi:type="dcterms:W3CDTF">2024-08-28T09:54:51Z</dcterms:created>
  <dcterms:modified xsi:type="dcterms:W3CDTF">2024-09-08T07:02:18Z</dcterms:modified>
</cp:coreProperties>
</file>